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319" r:id="rId3"/>
    <p:sldId id="380" r:id="rId4"/>
    <p:sldId id="325" r:id="rId5"/>
    <p:sldId id="320" r:id="rId6"/>
    <p:sldId id="361" r:id="rId7"/>
    <p:sldId id="322" r:id="rId8"/>
    <p:sldId id="360" r:id="rId9"/>
    <p:sldId id="359" r:id="rId10"/>
    <p:sldId id="357" r:id="rId11"/>
    <p:sldId id="381" r:id="rId12"/>
    <p:sldId id="382" r:id="rId13"/>
    <p:sldId id="376" r:id="rId14"/>
    <p:sldId id="387" r:id="rId15"/>
    <p:sldId id="3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r.Tung" initials="M" lastIdx="1" clrIdx="0">
    <p:extLst>
      <p:ext uri="{19B8F6BF-5375-455C-9EA6-DF929625EA0E}">
        <p15:presenceInfo xmlns:p15="http://schemas.microsoft.com/office/powerpoint/2012/main" userId="cad4e008c4ff7a6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40C"/>
    <a:srgbClr val="FBFCFC"/>
    <a:srgbClr val="DCF2FF"/>
    <a:srgbClr val="FED00B"/>
    <a:srgbClr val="31776C"/>
    <a:srgbClr val="1644AA"/>
    <a:srgbClr val="D8EBF9"/>
    <a:srgbClr val="01152D"/>
    <a:srgbClr val="FFCE0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82" d="100"/>
          <a:sy n="82" d="100"/>
        </p:scale>
        <p:origin x="58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4C654A-EB32-41BF-93D2-50B2D1421D38}" type="datetimeFigureOut">
              <a:rPr lang="en-US" smtClean="0"/>
              <a:t>7/25/2025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692176-3777-4BBC-A864-E42A2915557A}" type="slidenum">
              <a:rPr lang="en-US" smtClean="0"/>
              <a:t>‹#›</a:t>
            </a:fld>
            <a:endParaRPr lang="en-US"/>
          </a:p>
        </p:txBody>
      </p:sp>
    </p:spTree>
    <p:extLst>
      <p:ext uri="{BB962C8B-B14F-4D97-AF65-F5344CB8AC3E}">
        <p14:creationId xmlns:p14="http://schemas.microsoft.com/office/powerpoint/2010/main" val="271813675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C0E341-2566-4AE4-AE6A-927E32E2BAF1}" type="datetimeFigureOut">
              <a:rPr lang="en-US" smtClean="0"/>
              <a:t>7/25/2025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FCC238-C080-4A46-8372-17D384C290E6}" type="slidenum">
              <a:rPr lang="en-US" smtClean="0"/>
              <a:t>‹#›</a:t>
            </a:fld>
            <a:endParaRPr lang="en-US"/>
          </a:p>
        </p:txBody>
      </p:sp>
    </p:spTree>
    <p:extLst>
      <p:ext uri="{BB962C8B-B14F-4D97-AF65-F5344CB8AC3E}">
        <p14:creationId xmlns:p14="http://schemas.microsoft.com/office/powerpoint/2010/main" val="258667686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51F29-F648-4C1B-9E14-4B37EF193F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B0CB1E-7643-4F86-BB18-7263A0FD18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88F4B9-0697-420A-876C-A48BDF833BB6}"/>
              </a:ext>
            </a:extLst>
          </p:cNvPr>
          <p:cNvSpPr>
            <a:spLocks noGrp="1"/>
          </p:cNvSpPr>
          <p:nvPr>
            <p:ph type="dt" sz="half" idx="10"/>
          </p:nvPr>
        </p:nvSpPr>
        <p:spPr/>
        <p:txBody>
          <a:bodyPr/>
          <a:lstStyle/>
          <a:p>
            <a:fld id="{C580A22C-B521-4BC6-87E8-D12BE4F90C27}" type="datetime1">
              <a:rPr lang="en-US" smtClean="0"/>
              <a:t>7/25/2025</a:t>
            </a:fld>
            <a:endParaRPr lang="en-US"/>
          </a:p>
        </p:txBody>
      </p:sp>
      <p:sp>
        <p:nvSpPr>
          <p:cNvPr id="5" name="Footer Placeholder 4">
            <a:extLst>
              <a:ext uri="{FF2B5EF4-FFF2-40B4-BE49-F238E27FC236}">
                <a16:creationId xmlns:a16="http://schemas.microsoft.com/office/drawing/2014/main" id="{B00E33A0-CA1A-4F37-9234-ACCCBFE2E0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4FE29F-CF85-46E7-8CCE-B59F5437D274}"/>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4090895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24565-08E1-495A-9A25-7A024860BE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64A89-B6BF-42C8-A556-25D2D94883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C56A8-CCCF-44FB-8FD3-1DAC5B2E9EFD}"/>
              </a:ext>
            </a:extLst>
          </p:cNvPr>
          <p:cNvSpPr>
            <a:spLocks noGrp="1"/>
          </p:cNvSpPr>
          <p:nvPr>
            <p:ph type="dt" sz="half" idx="10"/>
          </p:nvPr>
        </p:nvSpPr>
        <p:spPr/>
        <p:txBody>
          <a:bodyPr/>
          <a:lstStyle/>
          <a:p>
            <a:fld id="{F3FB4CF3-536E-4351-8EDB-1FFFFF99EE72}" type="datetime1">
              <a:rPr lang="en-US" smtClean="0"/>
              <a:t>7/25/2025</a:t>
            </a:fld>
            <a:endParaRPr lang="en-US"/>
          </a:p>
        </p:txBody>
      </p:sp>
      <p:sp>
        <p:nvSpPr>
          <p:cNvPr id="5" name="Footer Placeholder 4">
            <a:extLst>
              <a:ext uri="{FF2B5EF4-FFF2-40B4-BE49-F238E27FC236}">
                <a16:creationId xmlns:a16="http://schemas.microsoft.com/office/drawing/2014/main" id="{B5A963B2-EB7A-4297-9FCF-57B78BBA1C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1EA24-2638-4C74-B0BF-C63EDEED639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545117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B7A2F-3FB1-4610-A46D-195465F3A5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E7886D-77A1-4525-92B7-C234B00002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15FB96-4CC5-40F1-AB6D-6DF6826EEF31}"/>
              </a:ext>
            </a:extLst>
          </p:cNvPr>
          <p:cNvSpPr>
            <a:spLocks noGrp="1"/>
          </p:cNvSpPr>
          <p:nvPr>
            <p:ph type="dt" sz="half" idx="10"/>
          </p:nvPr>
        </p:nvSpPr>
        <p:spPr/>
        <p:txBody>
          <a:bodyPr/>
          <a:lstStyle/>
          <a:p>
            <a:fld id="{C744659F-B12F-431F-B648-8217394F3B48}" type="datetime1">
              <a:rPr lang="en-US" smtClean="0"/>
              <a:t>7/25/2025</a:t>
            </a:fld>
            <a:endParaRPr lang="en-US"/>
          </a:p>
        </p:txBody>
      </p:sp>
      <p:sp>
        <p:nvSpPr>
          <p:cNvPr id="5" name="Footer Placeholder 4">
            <a:extLst>
              <a:ext uri="{FF2B5EF4-FFF2-40B4-BE49-F238E27FC236}">
                <a16:creationId xmlns:a16="http://schemas.microsoft.com/office/drawing/2014/main" id="{55A7203E-090D-42ED-995C-CD9B066992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C040E2-7E1C-4E66-AB90-57EAD35F435E}"/>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591672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699D9-29F7-45B6-A159-9F180895DA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78F4DC-BDDB-4A84-9A69-4E3C9347FA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49A1B9-4E69-4E90-95C3-7F9DBFF927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D1836A-C5FA-4AA2-A9BA-07DD9121D34E}"/>
              </a:ext>
            </a:extLst>
          </p:cNvPr>
          <p:cNvSpPr>
            <a:spLocks noGrp="1"/>
          </p:cNvSpPr>
          <p:nvPr>
            <p:ph type="dt" sz="half" idx="10"/>
          </p:nvPr>
        </p:nvSpPr>
        <p:spPr/>
        <p:txBody>
          <a:bodyPr/>
          <a:lstStyle/>
          <a:p>
            <a:fld id="{65CD37AF-CFFE-4A4F-8E16-8836CB9AD4FF}" type="datetime1">
              <a:rPr lang="en-US" smtClean="0"/>
              <a:t>7/25/2025</a:t>
            </a:fld>
            <a:endParaRPr lang="en-US"/>
          </a:p>
        </p:txBody>
      </p:sp>
      <p:sp>
        <p:nvSpPr>
          <p:cNvPr id="6" name="Footer Placeholder 5">
            <a:extLst>
              <a:ext uri="{FF2B5EF4-FFF2-40B4-BE49-F238E27FC236}">
                <a16:creationId xmlns:a16="http://schemas.microsoft.com/office/drawing/2014/main" id="{F72BEB1E-9D5D-4742-9ADC-89260AC09E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F39C85-5BE9-400B-975A-3AE7443ED667}"/>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1554543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70775-8EAB-4EC0-9AE9-204AEA4619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04B3B6-1B02-489F-92B7-A63B32C359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0FBE06-CD6A-49BD-9B30-60B2DE1439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9AD197-613F-4D68-BF0A-22090FA994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52D56D-5FF8-4FD4-888C-EE04A510E5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BFF479-CD39-440B-902C-775C3F336416}"/>
              </a:ext>
            </a:extLst>
          </p:cNvPr>
          <p:cNvSpPr>
            <a:spLocks noGrp="1"/>
          </p:cNvSpPr>
          <p:nvPr>
            <p:ph type="dt" sz="half" idx="10"/>
          </p:nvPr>
        </p:nvSpPr>
        <p:spPr/>
        <p:txBody>
          <a:bodyPr/>
          <a:lstStyle/>
          <a:p>
            <a:fld id="{08C4C826-C227-40C8-8A9C-5A7E653CAEB8}" type="datetime1">
              <a:rPr lang="en-US" smtClean="0"/>
              <a:t>7/25/2025</a:t>
            </a:fld>
            <a:endParaRPr lang="en-US"/>
          </a:p>
        </p:txBody>
      </p:sp>
      <p:sp>
        <p:nvSpPr>
          <p:cNvPr id="8" name="Footer Placeholder 7">
            <a:extLst>
              <a:ext uri="{FF2B5EF4-FFF2-40B4-BE49-F238E27FC236}">
                <a16:creationId xmlns:a16="http://schemas.microsoft.com/office/drawing/2014/main" id="{615C9E1F-4D07-4C26-B39B-26BE16875D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F6849F-9F4F-4BB4-B624-A4CB9D41D897}"/>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4140760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0D309-4AD2-420E-AFB1-67FD7208AF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EEB1CD-867A-493B-8228-CE3B3E630F9D}"/>
              </a:ext>
            </a:extLst>
          </p:cNvPr>
          <p:cNvSpPr>
            <a:spLocks noGrp="1"/>
          </p:cNvSpPr>
          <p:nvPr>
            <p:ph type="dt" sz="half" idx="10"/>
          </p:nvPr>
        </p:nvSpPr>
        <p:spPr/>
        <p:txBody>
          <a:bodyPr/>
          <a:lstStyle/>
          <a:p>
            <a:fld id="{67FF38A3-D0F1-4CB4-B2F0-B15906E1354A}" type="datetime1">
              <a:rPr lang="en-US" smtClean="0"/>
              <a:t>7/25/2025</a:t>
            </a:fld>
            <a:endParaRPr lang="en-US"/>
          </a:p>
        </p:txBody>
      </p:sp>
      <p:sp>
        <p:nvSpPr>
          <p:cNvPr id="4" name="Footer Placeholder 3">
            <a:extLst>
              <a:ext uri="{FF2B5EF4-FFF2-40B4-BE49-F238E27FC236}">
                <a16:creationId xmlns:a16="http://schemas.microsoft.com/office/drawing/2014/main" id="{26E3E30A-A093-4278-9AFD-69E2AFB993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6DE236-2D5A-4D4C-A377-B9E7487C7438}"/>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074949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113CC2-8F30-4561-A5CD-3EBA88685199}"/>
              </a:ext>
            </a:extLst>
          </p:cNvPr>
          <p:cNvSpPr>
            <a:spLocks noGrp="1"/>
          </p:cNvSpPr>
          <p:nvPr>
            <p:ph type="dt" sz="half" idx="10"/>
          </p:nvPr>
        </p:nvSpPr>
        <p:spPr/>
        <p:txBody>
          <a:bodyPr/>
          <a:lstStyle/>
          <a:p>
            <a:fld id="{90BA4EA3-D7A0-401E-BB61-B0AD729FF679}" type="datetime1">
              <a:rPr lang="en-US" smtClean="0"/>
              <a:t>7/25/2025</a:t>
            </a:fld>
            <a:endParaRPr lang="en-US"/>
          </a:p>
        </p:txBody>
      </p:sp>
      <p:sp>
        <p:nvSpPr>
          <p:cNvPr id="3" name="Footer Placeholder 2">
            <a:extLst>
              <a:ext uri="{FF2B5EF4-FFF2-40B4-BE49-F238E27FC236}">
                <a16:creationId xmlns:a16="http://schemas.microsoft.com/office/drawing/2014/main" id="{6ECDDA35-1E35-47B3-907A-AC88B77F7A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1C69D5-EEF6-469F-A802-19BEC1E3701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2962796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AA860-8AB3-4F08-A177-4A00356373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22CC5A-56EE-4B7C-B711-9F490B1547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BB42F3-E26E-46EA-B265-55849DF0BD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49C0BF-028E-4691-ACD4-818CD1291227}"/>
              </a:ext>
            </a:extLst>
          </p:cNvPr>
          <p:cNvSpPr>
            <a:spLocks noGrp="1"/>
          </p:cNvSpPr>
          <p:nvPr>
            <p:ph type="dt" sz="half" idx="10"/>
          </p:nvPr>
        </p:nvSpPr>
        <p:spPr/>
        <p:txBody>
          <a:bodyPr/>
          <a:lstStyle/>
          <a:p>
            <a:fld id="{349FC75C-B1DB-4838-846E-CEEE2C09E730}" type="datetime1">
              <a:rPr lang="en-US" smtClean="0"/>
              <a:t>7/25/2025</a:t>
            </a:fld>
            <a:endParaRPr lang="en-US"/>
          </a:p>
        </p:txBody>
      </p:sp>
      <p:sp>
        <p:nvSpPr>
          <p:cNvPr id="6" name="Footer Placeholder 5">
            <a:extLst>
              <a:ext uri="{FF2B5EF4-FFF2-40B4-BE49-F238E27FC236}">
                <a16:creationId xmlns:a16="http://schemas.microsoft.com/office/drawing/2014/main" id="{B0C788B2-76C9-4532-BFBB-9D9DC582C2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5AD2E-0EB5-49C3-9E41-E9A98B101040}"/>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2226079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5F5-21FA-42C7-A1E2-1284C3DEF0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84A45B-EEDC-4F8E-95C9-052A7BF207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82D04C-0681-4C49-8289-B774D5E89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866BFF-1730-41C9-95A0-31275F7B0CDA}"/>
              </a:ext>
            </a:extLst>
          </p:cNvPr>
          <p:cNvSpPr>
            <a:spLocks noGrp="1"/>
          </p:cNvSpPr>
          <p:nvPr>
            <p:ph type="dt" sz="half" idx="10"/>
          </p:nvPr>
        </p:nvSpPr>
        <p:spPr/>
        <p:txBody>
          <a:bodyPr/>
          <a:lstStyle/>
          <a:p>
            <a:fld id="{2823BFDB-A7AC-4DCF-AA4F-95A1639337E5}" type="datetime1">
              <a:rPr lang="en-US" smtClean="0"/>
              <a:t>7/25/2025</a:t>
            </a:fld>
            <a:endParaRPr lang="en-US"/>
          </a:p>
        </p:txBody>
      </p:sp>
      <p:sp>
        <p:nvSpPr>
          <p:cNvPr id="6" name="Footer Placeholder 5">
            <a:extLst>
              <a:ext uri="{FF2B5EF4-FFF2-40B4-BE49-F238E27FC236}">
                <a16:creationId xmlns:a16="http://schemas.microsoft.com/office/drawing/2014/main" id="{78088C62-A43B-4435-80CD-088502DBE8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6D946-1EFB-4645-BC08-AB9CA12E5965}"/>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254128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D892-2AA8-44B8-9FEF-176083FBB2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82E293-EAB4-48F0-8E42-D899EB7DFF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B56373-2966-4985-BE5A-45047AB1794D}"/>
              </a:ext>
            </a:extLst>
          </p:cNvPr>
          <p:cNvSpPr>
            <a:spLocks noGrp="1"/>
          </p:cNvSpPr>
          <p:nvPr>
            <p:ph type="dt" sz="half" idx="10"/>
          </p:nvPr>
        </p:nvSpPr>
        <p:spPr/>
        <p:txBody>
          <a:bodyPr/>
          <a:lstStyle/>
          <a:p>
            <a:fld id="{63C59F39-A81B-42E9-8195-3A633909401E}" type="datetime1">
              <a:rPr lang="en-US" smtClean="0"/>
              <a:t>7/25/2025</a:t>
            </a:fld>
            <a:endParaRPr lang="en-US"/>
          </a:p>
        </p:txBody>
      </p:sp>
      <p:sp>
        <p:nvSpPr>
          <p:cNvPr id="5" name="Footer Placeholder 4">
            <a:extLst>
              <a:ext uri="{FF2B5EF4-FFF2-40B4-BE49-F238E27FC236}">
                <a16:creationId xmlns:a16="http://schemas.microsoft.com/office/drawing/2014/main" id="{EA6FB1C9-3F24-4B93-B6BB-D6F8CAE47B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41EBC8-7D0B-4B22-84D0-4795D3558DEB}"/>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649782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A43C60-A877-4181-84A9-DF13437079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F3FEED-CD32-4CD6-B7FE-6ACDEE1F1E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4A8E40-563E-4351-9AD4-DA8973B6FF32}"/>
              </a:ext>
            </a:extLst>
          </p:cNvPr>
          <p:cNvSpPr>
            <a:spLocks noGrp="1"/>
          </p:cNvSpPr>
          <p:nvPr>
            <p:ph type="dt" sz="half" idx="10"/>
          </p:nvPr>
        </p:nvSpPr>
        <p:spPr/>
        <p:txBody>
          <a:bodyPr/>
          <a:lstStyle/>
          <a:p>
            <a:fld id="{58CD4649-6829-480E-BA57-5EA100BF3C6C}" type="datetime1">
              <a:rPr lang="en-US" smtClean="0"/>
              <a:t>7/25/2025</a:t>
            </a:fld>
            <a:endParaRPr lang="en-US"/>
          </a:p>
        </p:txBody>
      </p:sp>
      <p:sp>
        <p:nvSpPr>
          <p:cNvPr id="5" name="Footer Placeholder 4">
            <a:extLst>
              <a:ext uri="{FF2B5EF4-FFF2-40B4-BE49-F238E27FC236}">
                <a16:creationId xmlns:a16="http://schemas.microsoft.com/office/drawing/2014/main" id="{366DF24F-7FBA-4BD6-865D-3DDAE0DE1D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7ED73B-8593-4C82-AC3B-1E94A62DB59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143401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91DA66-3A94-4820-8932-30A24C7832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C04799-2874-4E75-B0F0-16616C596A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69D6D-6776-43E8-81C3-94BA5B44F2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14E75B-0B69-4F4F-9559-081A63747C10}" type="datetime1">
              <a:rPr lang="en-US" smtClean="0"/>
              <a:t>7/25/2025</a:t>
            </a:fld>
            <a:endParaRPr lang="en-US"/>
          </a:p>
        </p:txBody>
      </p:sp>
      <p:sp>
        <p:nvSpPr>
          <p:cNvPr id="5" name="Footer Placeholder 4">
            <a:extLst>
              <a:ext uri="{FF2B5EF4-FFF2-40B4-BE49-F238E27FC236}">
                <a16:creationId xmlns:a16="http://schemas.microsoft.com/office/drawing/2014/main" id="{A207319C-9CD7-4AC6-8541-FBDC5BA307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85F526A-4983-41B7-9787-18D7B871F3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73C79B-82CF-47D8-A911-EA90D1133969}" type="slidenum">
              <a:rPr lang="en-US" smtClean="0"/>
              <a:t>‹#›</a:t>
            </a:fld>
            <a:endParaRPr lang="en-US"/>
          </a:p>
        </p:txBody>
      </p:sp>
      <p:pic>
        <p:nvPicPr>
          <p:cNvPr id="9" name="Picture 8">
            <a:extLst>
              <a:ext uri="{FF2B5EF4-FFF2-40B4-BE49-F238E27FC236}">
                <a16:creationId xmlns:a16="http://schemas.microsoft.com/office/drawing/2014/main" id="{C151E600-7AEA-82C8-07BE-FEABDF75E91D}"/>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59" y="0"/>
            <a:ext cx="12188482" cy="6858000"/>
          </a:xfrm>
          <a:prstGeom prst="rect">
            <a:avLst/>
          </a:prstGeom>
        </p:spPr>
      </p:pic>
    </p:spTree>
    <p:extLst>
      <p:ext uri="{BB962C8B-B14F-4D97-AF65-F5344CB8AC3E}">
        <p14:creationId xmlns:p14="http://schemas.microsoft.com/office/powerpoint/2010/main" val="4176813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172416-6EB0-34B5-4090-A04FC1A88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543"/>
          </a:xfrm>
          <a:prstGeom prst="rect">
            <a:avLst/>
          </a:prstGeom>
        </p:spPr>
      </p:pic>
      <p:sp>
        <p:nvSpPr>
          <p:cNvPr id="2" name="TextBox 1"/>
          <p:cNvSpPr txBox="1"/>
          <p:nvPr/>
        </p:nvSpPr>
        <p:spPr>
          <a:xfrm>
            <a:off x="2599509" y="4796557"/>
            <a:ext cx="8588828" cy="461665"/>
          </a:xfrm>
          <a:prstGeom prst="rect">
            <a:avLst/>
          </a:prstGeom>
          <a:noFill/>
        </p:spPr>
        <p:txBody>
          <a:bodyPr wrap="square" rtlCol="0">
            <a:spAutoFit/>
          </a:bodyPr>
          <a:lstStyle/>
          <a:p>
            <a:r>
              <a:rPr lang="en-US" sz="2400" dirty="0">
                <a:solidFill>
                  <a:schemeClr val="accent1"/>
                </a:solidFill>
                <a:latin typeface="Times New Roman" panose="02020603050405020304" pitchFamily="18" charset="0"/>
                <a:cs typeface="Times New Roman" panose="02020603050405020304" pitchFamily="18" charset="0"/>
              </a:rPr>
              <a:t>GIÁO TRÌNH ĐÀO TẠO SẢN PHẨM GỐC EPOXY</a:t>
            </a:r>
          </a:p>
        </p:txBody>
      </p:sp>
      <p:sp>
        <p:nvSpPr>
          <p:cNvPr id="5" name="Slide Number Placeholder 4"/>
          <p:cNvSpPr>
            <a:spLocks noGrp="1"/>
          </p:cNvSpPr>
          <p:nvPr>
            <p:ph type="sldNum" sz="quarter" idx="12"/>
          </p:nvPr>
        </p:nvSpPr>
        <p:spPr/>
        <p:txBody>
          <a:bodyPr/>
          <a:lstStyle/>
          <a:p>
            <a:fld id="{0D73C79B-82CF-47D8-A911-EA90D1133969}" type="slidenum">
              <a:rPr lang="en-US" smtClean="0"/>
              <a:t>1</a:t>
            </a:fld>
            <a:endParaRPr lang="en-US"/>
          </a:p>
        </p:txBody>
      </p:sp>
    </p:spTree>
    <p:extLst>
      <p:ext uri="{BB962C8B-B14F-4D97-AF65-F5344CB8AC3E}">
        <p14:creationId xmlns:p14="http://schemas.microsoft.com/office/powerpoint/2010/main" val="379901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6" presetClass="exit" presetSubtype="21" fill="hold" grpId="0" nodeType="withEffect">
                                  <p:stCondLst>
                                    <p:cond delay="0"/>
                                  </p:stCondLst>
                                  <p:childTnLst>
                                    <p:animEffect transition="out" filter="barn(inVertical)">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pic>
        <p:nvPicPr>
          <p:cNvPr id="7" name="Picture 6">
            <a:extLst>
              <a:ext uri="{FF2B5EF4-FFF2-40B4-BE49-F238E27FC236}">
                <a16:creationId xmlns:a16="http://schemas.microsoft.com/office/drawing/2014/main" id="{3DDFAD93-A9E8-4413-ADD5-F8CE84C325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516" t="15238" r="1744" b="5000"/>
          <a:stretch/>
        </p:blipFill>
        <p:spPr>
          <a:xfrm>
            <a:off x="1602377" y="1699462"/>
            <a:ext cx="9265921" cy="4533648"/>
          </a:xfrm>
          <a:prstGeom prst="rect">
            <a:avLst/>
          </a:prstGeom>
        </p:spPr>
      </p:pic>
      <p:sp>
        <p:nvSpPr>
          <p:cNvPr id="3" name="Rectangle 2"/>
          <p:cNvSpPr/>
          <p:nvPr/>
        </p:nvSpPr>
        <p:spPr>
          <a:xfrm>
            <a:off x="1602378" y="893920"/>
            <a:ext cx="9292046" cy="64443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 name="TextBox 3"/>
          <p:cNvSpPr txBox="1"/>
          <p:nvPr/>
        </p:nvSpPr>
        <p:spPr>
          <a:xfrm>
            <a:off x="3448595" y="954527"/>
            <a:ext cx="7097486"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CÁC HẠNG MỤC CHỐNG THẤM</a:t>
            </a:r>
          </a:p>
        </p:txBody>
      </p:sp>
      <p:sp>
        <p:nvSpPr>
          <p:cNvPr id="5" name="Slide Number Placeholder 4"/>
          <p:cNvSpPr>
            <a:spLocks noGrp="1"/>
          </p:cNvSpPr>
          <p:nvPr>
            <p:ph type="sldNum" sz="quarter" idx="12"/>
          </p:nvPr>
        </p:nvSpPr>
        <p:spPr/>
        <p:txBody>
          <a:bodyPr/>
          <a:lstStyle/>
          <a:p>
            <a:fld id="{0D73C79B-82CF-47D8-A911-EA90D1133969}" type="slidenum">
              <a:rPr lang="en-US" smtClean="0"/>
              <a:t>2</a:t>
            </a:fld>
            <a:endParaRPr lang="en-US"/>
          </a:p>
        </p:txBody>
      </p:sp>
    </p:spTree>
    <p:extLst>
      <p:ext uri="{BB962C8B-B14F-4D97-AF65-F5344CB8AC3E}">
        <p14:creationId xmlns:p14="http://schemas.microsoft.com/office/powerpoint/2010/main" val="391941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3</a:t>
            </a:fld>
            <a:endParaRPr lang="en-US"/>
          </a:p>
        </p:txBody>
      </p:sp>
      <p:pic>
        <p:nvPicPr>
          <p:cNvPr id="6" name="Hình ảnh 5">
            <a:extLst>
              <a:ext uri="{FF2B5EF4-FFF2-40B4-BE49-F238E27FC236}">
                <a16:creationId xmlns:a16="http://schemas.microsoft.com/office/drawing/2014/main" id="{209DF932-F7A0-C4B5-F93A-47451CCF94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69"/>
            <a:ext cx="12192000" cy="6518608"/>
          </a:xfrm>
          <a:prstGeom prst="rect">
            <a:avLst/>
          </a:prstGeom>
        </p:spPr>
      </p:pic>
    </p:spTree>
    <p:extLst>
      <p:ext uri="{BB962C8B-B14F-4D97-AF65-F5344CB8AC3E}">
        <p14:creationId xmlns:p14="http://schemas.microsoft.com/office/powerpoint/2010/main" val="99897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0536" y="1158238"/>
            <a:ext cx="9292046"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7526" y="1158238"/>
            <a:ext cx="631767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    VẬT LIỆU </a:t>
            </a:r>
            <a:r>
              <a:rPr lang="vi-VN" sz="2600" dirty="0">
                <a:latin typeface="Times New Roman" panose="02020603050405020304" pitchFamily="18" charset="0"/>
                <a:cs typeface="Times New Roman" panose="02020603050405020304" pitchFamily="18" charset="0"/>
              </a:rPr>
              <a:t>EPOXY</a:t>
            </a:r>
            <a:endParaRPr lang="en-US" sz="2600" dirty="0">
              <a:latin typeface="Times New Roman" panose="02020603050405020304" pitchFamily="18" charset="0"/>
              <a:cs typeface="Times New Roman" panose="02020603050405020304" pitchFamily="18" charset="0"/>
            </a:endParaRPr>
          </a:p>
        </p:txBody>
      </p:sp>
      <p:sp>
        <p:nvSpPr>
          <p:cNvPr id="6" name="Parallelogram 5"/>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endParaRPr>
          </a:p>
        </p:txBody>
      </p:sp>
      <p:sp>
        <p:nvSpPr>
          <p:cNvPr id="7" name="Parallelogram 6">
            <a:extLst>
              <a:ext uri="{FF2B5EF4-FFF2-40B4-BE49-F238E27FC236}">
                <a16:creationId xmlns:a16="http://schemas.microsoft.com/office/drawing/2014/main" id="{9C06584E-80A6-479A-A548-30D28FF88CC6}"/>
              </a:ext>
            </a:extLst>
          </p:cNvPr>
          <p:cNvSpPr/>
          <p:nvPr/>
        </p:nvSpPr>
        <p:spPr>
          <a:xfrm>
            <a:off x="720536" y="2300154"/>
            <a:ext cx="4569921"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sz="2000" b="1" dirty="0">
                <a:latin typeface="Times New Roman" panose="02020603050405020304" pitchFamily="18" charset="0"/>
                <a:cs typeface="Times New Roman" panose="02020603050405020304" pitchFamily="18" charset="0"/>
              </a:rPr>
              <a:t>KHÁI NIỆM</a:t>
            </a:r>
          </a:p>
        </p:txBody>
      </p:sp>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4</a:t>
            </a:fld>
            <a:endParaRPr lang="en-US"/>
          </a:p>
        </p:txBody>
      </p:sp>
      <p:sp>
        <p:nvSpPr>
          <p:cNvPr id="10" name="TextBox 9">
            <a:extLst>
              <a:ext uri="{FF2B5EF4-FFF2-40B4-BE49-F238E27FC236}">
                <a16:creationId xmlns:a16="http://schemas.microsoft.com/office/drawing/2014/main" id="{4C2F2D29-2FC7-B145-95FA-1BD51524F308}"/>
              </a:ext>
            </a:extLst>
          </p:cNvPr>
          <p:cNvSpPr txBox="1"/>
          <p:nvPr/>
        </p:nvSpPr>
        <p:spPr>
          <a:xfrm>
            <a:off x="720537" y="2987852"/>
            <a:ext cx="9464864" cy="1323439"/>
          </a:xfrm>
          <a:prstGeom prst="rect">
            <a:avLst/>
          </a:prstGeom>
          <a:noFill/>
        </p:spPr>
        <p:txBody>
          <a:bodyPr wrap="square" rtlCol="0">
            <a:spAutoFit/>
          </a:bodyPr>
          <a:lstStyle/>
          <a:p>
            <a:r>
              <a:rPr lang="vi-VN" sz="2000" dirty="0"/>
              <a:t>Vật liệu chống thấm </a:t>
            </a:r>
            <a:r>
              <a:rPr lang="vi-VN" sz="2000" dirty="0" err="1"/>
              <a:t>Epoxy</a:t>
            </a:r>
            <a:r>
              <a:rPr lang="vi-VN" sz="2000" dirty="0"/>
              <a:t> là một dạng hợp chất </a:t>
            </a:r>
            <a:r>
              <a:rPr lang="vi-VN" sz="2000" dirty="0" err="1"/>
              <a:t>polyme</a:t>
            </a:r>
            <a:r>
              <a:rPr lang="vi-VN" sz="2000" dirty="0"/>
              <a:t> gồm hai thành phần chính: </a:t>
            </a:r>
            <a:r>
              <a:rPr lang="vi-VN" sz="2000" b="1" dirty="0"/>
              <a:t>nhựa </a:t>
            </a:r>
            <a:r>
              <a:rPr lang="vi-VN" sz="2000" b="1" dirty="0" err="1"/>
              <a:t>Epoxy</a:t>
            </a:r>
            <a:r>
              <a:rPr lang="vi-VN" sz="2000" dirty="0"/>
              <a:t> và </a:t>
            </a:r>
            <a:r>
              <a:rPr lang="vi-VN" sz="2000" b="1" dirty="0"/>
              <a:t>chất đóng rắn</a:t>
            </a:r>
            <a:r>
              <a:rPr lang="vi-VN" sz="2000" dirty="0"/>
              <a:t>. Khi hai thành phần này được trộn với nhau theo tỷ lệ phù hợp, chúng tạo thành một lớp màng liên kết chặt chẽ, có khả năng chống nước, chống hóa chất và chịu lực tốt.</a:t>
            </a:r>
            <a:endParaRPr lang="en-US" sz="2000" dirty="0">
              <a:latin typeface="+mj-lt"/>
            </a:endParaRPr>
          </a:p>
        </p:txBody>
      </p:sp>
    </p:spTree>
    <p:extLst>
      <p:ext uri="{BB962C8B-B14F-4D97-AF65-F5344CB8AC3E}">
        <p14:creationId xmlns:p14="http://schemas.microsoft.com/office/powerpoint/2010/main" val="16198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5</a:t>
            </a:fld>
            <a:endParaRPr lang="en-US"/>
          </a:p>
        </p:txBody>
      </p:sp>
      <p:sp>
        <p:nvSpPr>
          <p:cNvPr id="4" name="Rectangle 3">
            <a:extLst>
              <a:ext uri="{FF2B5EF4-FFF2-40B4-BE49-F238E27FC236}">
                <a16:creationId xmlns:a16="http://schemas.microsoft.com/office/drawing/2014/main" id="{D859458A-5B50-502C-74CC-188C3441DFF7}"/>
              </a:ext>
            </a:extLst>
          </p:cNvPr>
          <p:cNvSpPr/>
          <p:nvPr/>
        </p:nvSpPr>
        <p:spPr>
          <a:xfrm>
            <a:off x="801304" y="1158238"/>
            <a:ext cx="9956892"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64F90207-2019-0D0E-81EF-EBE030F5A895}"/>
              </a:ext>
            </a:extLst>
          </p:cNvPr>
          <p:cNvSpPr txBox="1"/>
          <p:nvPr/>
        </p:nvSpPr>
        <p:spPr>
          <a:xfrm>
            <a:off x="997526" y="1158238"/>
            <a:ext cx="6317673"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    HỆ THỐNG VẬT LIỆU EPOXY</a:t>
            </a:r>
          </a:p>
        </p:txBody>
      </p:sp>
      <p:sp>
        <p:nvSpPr>
          <p:cNvPr id="25" name="Parallelogram 24">
            <a:extLst>
              <a:ext uri="{FF2B5EF4-FFF2-40B4-BE49-F238E27FC236}">
                <a16:creationId xmlns:a16="http://schemas.microsoft.com/office/drawing/2014/main" id="{F92DB894-24FB-F8A8-7387-D8531C8D75B3}"/>
              </a:ext>
            </a:extLst>
          </p:cNvPr>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endParaRPr>
          </a:p>
        </p:txBody>
      </p:sp>
      <p:sp>
        <p:nvSpPr>
          <p:cNvPr id="26" name="Rounded Rectangle 23">
            <a:extLst>
              <a:ext uri="{FF2B5EF4-FFF2-40B4-BE49-F238E27FC236}">
                <a16:creationId xmlns:a16="http://schemas.microsoft.com/office/drawing/2014/main" id="{50D9BEAA-9AA8-81CC-7C64-DE71FAF1C920}"/>
              </a:ext>
            </a:extLst>
          </p:cNvPr>
          <p:cNvSpPr/>
          <p:nvPr/>
        </p:nvSpPr>
        <p:spPr>
          <a:xfrm>
            <a:off x="4560938" y="2146857"/>
            <a:ext cx="2892216" cy="6629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EPOXY</a:t>
            </a:r>
          </a:p>
        </p:txBody>
      </p:sp>
      <p:sp>
        <p:nvSpPr>
          <p:cNvPr id="27" name="Rectangle 26">
            <a:extLst>
              <a:ext uri="{FF2B5EF4-FFF2-40B4-BE49-F238E27FC236}">
                <a16:creationId xmlns:a16="http://schemas.microsoft.com/office/drawing/2014/main" id="{40E0A066-5B89-A279-F4B1-9547DDC8E6ED}"/>
              </a:ext>
            </a:extLst>
          </p:cNvPr>
          <p:cNvSpPr/>
          <p:nvPr/>
        </p:nvSpPr>
        <p:spPr>
          <a:xfrm>
            <a:off x="1648384" y="3494875"/>
            <a:ext cx="2537927" cy="5645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9B94FC75-8609-C4C8-6181-23F8B4B54E03}"/>
              </a:ext>
            </a:extLst>
          </p:cNvPr>
          <p:cNvSpPr/>
          <p:nvPr/>
        </p:nvSpPr>
        <p:spPr>
          <a:xfrm>
            <a:off x="4738082" y="3494875"/>
            <a:ext cx="2537927" cy="56450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57AB8136-3561-9DFE-55BB-33241094AF3F}"/>
              </a:ext>
            </a:extLst>
          </p:cNvPr>
          <p:cNvSpPr/>
          <p:nvPr/>
        </p:nvSpPr>
        <p:spPr>
          <a:xfrm>
            <a:off x="7884432" y="3494875"/>
            <a:ext cx="2537927" cy="564502"/>
          </a:xfrm>
          <a:prstGeom prst="rect">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600" dirty="0" err="1">
                <a:solidFill>
                  <a:schemeClr val="bg1"/>
                </a:solidFill>
                <a:latin typeface="Times New Roman" panose="02020603050405020304" pitchFamily="18" charset="0"/>
                <a:cs typeface="Times New Roman" panose="02020603050405020304" pitchFamily="18" charset="0"/>
              </a:rPr>
              <a:t>Vữa</a:t>
            </a:r>
            <a:r>
              <a:rPr lang="en-US" sz="1600" dirty="0">
                <a:solidFill>
                  <a:schemeClr val="bg1"/>
                </a:solidFill>
                <a:latin typeface="Times New Roman" panose="02020603050405020304" pitchFamily="18" charset="0"/>
                <a:cs typeface="Times New Roman" panose="02020603050405020304" pitchFamily="18" charset="0"/>
              </a:rPr>
              <a:t> Epoxy</a:t>
            </a:r>
          </a:p>
        </p:txBody>
      </p:sp>
      <p:sp>
        <p:nvSpPr>
          <p:cNvPr id="30" name="TextBox 29">
            <a:extLst>
              <a:ext uri="{FF2B5EF4-FFF2-40B4-BE49-F238E27FC236}">
                <a16:creationId xmlns:a16="http://schemas.microsoft.com/office/drawing/2014/main" id="{E94945DC-14CB-F64C-17B2-55170F506CE4}"/>
              </a:ext>
            </a:extLst>
          </p:cNvPr>
          <p:cNvSpPr txBox="1"/>
          <p:nvPr/>
        </p:nvSpPr>
        <p:spPr>
          <a:xfrm>
            <a:off x="1825528" y="3481054"/>
            <a:ext cx="2217711" cy="584775"/>
          </a:xfrm>
          <a:prstGeom prst="rect">
            <a:avLst/>
          </a:prstGeom>
          <a:noFill/>
        </p:spPr>
        <p:txBody>
          <a:bodyPr wrap="square" rtlCol="0">
            <a:spAutoFit/>
          </a:bodyPr>
          <a:lstStyle/>
          <a:p>
            <a:pPr algn="ctr"/>
            <a:r>
              <a:rPr lang="en-US" sz="1600" dirty="0" err="1">
                <a:solidFill>
                  <a:schemeClr val="bg1"/>
                </a:solidFill>
                <a:latin typeface="Times New Roman" panose="02020603050405020304" pitchFamily="18" charset="0"/>
                <a:cs typeface="Times New Roman" panose="02020603050405020304" pitchFamily="18" charset="0"/>
              </a:rPr>
              <a:t>Vật</a:t>
            </a:r>
            <a:r>
              <a:rPr lang="en-US" sz="1600" dirty="0">
                <a:solidFill>
                  <a:schemeClr val="bg1"/>
                </a:solidFill>
                <a:latin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cs typeface="Times New Roman" panose="02020603050405020304" pitchFamily="18" charset="0"/>
              </a:rPr>
              <a:t>liệu</a:t>
            </a:r>
            <a:r>
              <a:rPr lang="en-US" sz="1600" dirty="0">
                <a:solidFill>
                  <a:schemeClr val="bg1"/>
                </a:solidFill>
                <a:latin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cs typeface="Times New Roman" panose="02020603050405020304" pitchFamily="18" charset="0"/>
              </a:rPr>
              <a:t>chống</a:t>
            </a:r>
            <a:r>
              <a:rPr lang="en-US" sz="1600" dirty="0">
                <a:solidFill>
                  <a:schemeClr val="bg1"/>
                </a:solidFill>
                <a:latin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cs typeface="Times New Roman" panose="02020603050405020304" pitchFamily="18" charset="0"/>
              </a:rPr>
              <a:t>thấm</a:t>
            </a:r>
            <a:r>
              <a:rPr lang="en-US" sz="1600" dirty="0">
                <a:solidFill>
                  <a:schemeClr val="bg1"/>
                </a:solidFill>
                <a:latin typeface="Times New Roman" panose="02020603050405020304" pitchFamily="18" charset="0"/>
                <a:cs typeface="Times New Roman" panose="02020603050405020304" pitchFamily="18" charset="0"/>
              </a:rPr>
              <a:t> Epoxy</a:t>
            </a:r>
          </a:p>
        </p:txBody>
      </p:sp>
      <p:sp>
        <p:nvSpPr>
          <p:cNvPr id="31" name="TextBox 30">
            <a:extLst>
              <a:ext uri="{FF2B5EF4-FFF2-40B4-BE49-F238E27FC236}">
                <a16:creationId xmlns:a16="http://schemas.microsoft.com/office/drawing/2014/main" id="{C74A42E9-BA29-E093-DFC7-F449CA621312}"/>
              </a:ext>
            </a:extLst>
          </p:cNvPr>
          <p:cNvSpPr txBox="1"/>
          <p:nvPr/>
        </p:nvSpPr>
        <p:spPr>
          <a:xfrm>
            <a:off x="4898189" y="3607849"/>
            <a:ext cx="2217711" cy="338554"/>
          </a:xfrm>
          <a:prstGeom prst="rect">
            <a:avLst/>
          </a:prstGeom>
          <a:noFill/>
        </p:spPr>
        <p:txBody>
          <a:bodyPr wrap="square" rtlCol="0">
            <a:spAutoFit/>
          </a:bodyPr>
          <a:lstStyle/>
          <a:p>
            <a:pPr algn="ctr"/>
            <a:r>
              <a:rPr lang="en-US" sz="1600" dirty="0">
                <a:solidFill>
                  <a:schemeClr val="bg1"/>
                </a:solidFill>
                <a:latin typeface="Times New Roman" panose="02020603050405020304" pitchFamily="18" charset="0"/>
                <a:cs typeface="Times New Roman" panose="02020603050405020304" pitchFamily="18" charset="0"/>
              </a:rPr>
              <a:t>Keo Epoxy</a:t>
            </a:r>
          </a:p>
        </p:txBody>
      </p:sp>
      <p:cxnSp>
        <p:nvCxnSpPr>
          <p:cNvPr id="37" name="Straight Connector 36">
            <a:extLst>
              <a:ext uri="{FF2B5EF4-FFF2-40B4-BE49-F238E27FC236}">
                <a16:creationId xmlns:a16="http://schemas.microsoft.com/office/drawing/2014/main" id="{FCC5BE20-58F1-7593-AB0B-D4648CCC8BD6}"/>
              </a:ext>
            </a:extLst>
          </p:cNvPr>
          <p:cNvCxnSpPr>
            <a:cxnSpLocks/>
            <a:stCxn id="26" idx="2"/>
            <a:endCxn id="28" idx="0"/>
          </p:cNvCxnSpPr>
          <p:nvPr/>
        </p:nvCxnSpPr>
        <p:spPr>
          <a:xfrm>
            <a:off x="6007046" y="2809797"/>
            <a:ext cx="0" cy="685078"/>
          </a:xfrm>
          <a:prstGeom prst="line">
            <a:avLst/>
          </a:prstGeom>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11BE4302-5B31-ABE7-E477-3E9B65F6A316}"/>
              </a:ext>
            </a:extLst>
          </p:cNvPr>
          <p:cNvCxnSpPr>
            <a:cxnSpLocks/>
          </p:cNvCxnSpPr>
          <p:nvPr/>
        </p:nvCxnSpPr>
        <p:spPr>
          <a:xfrm>
            <a:off x="2815705" y="3130980"/>
            <a:ext cx="6335623" cy="0"/>
          </a:xfrm>
          <a:prstGeom prst="line">
            <a:avLst/>
          </a:prstGeom>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1E9D1EB1-490B-E332-833A-3835CA65B53F}"/>
              </a:ext>
            </a:extLst>
          </p:cNvPr>
          <p:cNvCxnSpPr>
            <a:endCxn id="29" idx="0"/>
          </p:cNvCxnSpPr>
          <p:nvPr/>
        </p:nvCxnSpPr>
        <p:spPr>
          <a:xfrm>
            <a:off x="9151328" y="3130980"/>
            <a:ext cx="2068" cy="3638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D1460F1C-ABF9-3D9E-9764-05EBF0064B07}"/>
              </a:ext>
            </a:extLst>
          </p:cNvPr>
          <p:cNvCxnSpPr>
            <a:endCxn id="28" idx="0"/>
          </p:cNvCxnSpPr>
          <p:nvPr/>
        </p:nvCxnSpPr>
        <p:spPr>
          <a:xfrm>
            <a:off x="6007046" y="3130980"/>
            <a:ext cx="0" cy="3638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7529F898-609F-4ECA-79E8-9B14C7433BEA}"/>
              </a:ext>
            </a:extLst>
          </p:cNvPr>
          <p:cNvCxnSpPr>
            <a:cxnSpLocks/>
          </p:cNvCxnSpPr>
          <p:nvPr/>
        </p:nvCxnSpPr>
        <p:spPr>
          <a:xfrm>
            <a:off x="2815705" y="3134025"/>
            <a:ext cx="7843" cy="3638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6" name="Rectangle 55">
            <a:extLst>
              <a:ext uri="{FF2B5EF4-FFF2-40B4-BE49-F238E27FC236}">
                <a16:creationId xmlns:a16="http://schemas.microsoft.com/office/drawing/2014/main" id="{275EB7F4-C068-736C-E33D-A389EEB76DFF}"/>
              </a:ext>
            </a:extLst>
          </p:cNvPr>
          <p:cNvSpPr/>
          <p:nvPr/>
        </p:nvSpPr>
        <p:spPr>
          <a:xfrm>
            <a:off x="1003603" y="5045602"/>
            <a:ext cx="1097563" cy="4975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Box 56">
            <a:extLst>
              <a:ext uri="{FF2B5EF4-FFF2-40B4-BE49-F238E27FC236}">
                <a16:creationId xmlns:a16="http://schemas.microsoft.com/office/drawing/2014/main" id="{E162A7A1-6D33-A4BE-5257-E441ADFE1874}"/>
              </a:ext>
            </a:extLst>
          </p:cNvPr>
          <p:cNvSpPr txBox="1"/>
          <p:nvPr/>
        </p:nvSpPr>
        <p:spPr>
          <a:xfrm>
            <a:off x="1003602" y="5057329"/>
            <a:ext cx="1149052" cy="523220"/>
          </a:xfrm>
          <a:prstGeom prst="rect">
            <a:avLst/>
          </a:prstGeom>
          <a:noFill/>
        </p:spPr>
        <p:txBody>
          <a:bodyPr wrap="square" rtlCol="0">
            <a:spAutoFit/>
          </a:bodyPr>
          <a:lstStyle/>
          <a:p>
            <a:pPr algn="ctr"/>
            <a:r>
              <a:rPr lang="en-US" sz="1400" dirty="0" err="1">
                <a:solidFill>
                  <a:schemeClr val="bg1"/>
                </a:solidFill>
                <a:latin typeface="Times New Roman" panose="02020603050405020304" pitchFamily="18" charset="0"/>
                <a:cs typeface="Times New Roman" panose="02020603050405020304" pitchFamily="18" charset="0"/>
              </a:rPr>
              <a:t>Hệ</a:t>
            </a:r>
            <a:r>
              <a:rPr lang="en-US" sz="1400" dirty="0">
                <a:solidFill>
                  <a:schemeClr val="bg1"/>
                </a:solidFill>
                <a:latin typeface="Times New Roman" panose="02020603050405020304" pitchFamily="18" charset="0"/>
                <a:cs typeface="Times New Roman" panose="02020603050405020304" pitchFamily="18" charset="0"/>
              </a:rPr>
              <a:t> </a:t>
            </a:r>
            <a:r>
              <a:rPr lang="en-US" sz="1400" dirty="0" err="1">
                <a:solidFill>
                  <a:schemeClr val="bg1"/>
                </a:solidFill>
                <a:latin typeface="Times New Roman" panose="02020603050405020304" pitchFamily="18" charset="0"/>
                <a:cs typeface="Times New Roman" panose="02020603050405020304" pitchFamily="18" charset="0"/>
              </a:rPr>
              <a:t>không</a:t>
            </a:r>
            <a:r>
              <a:rPr lang="en-US" sz="1400" dirty="0">
                <a:solidFill>
                  <a:schemeClr val="bg1"/>
                </a:solidFill>
                <a:latin typeface="Times New Roman" panose="02020603050405020304" pitchFamily="18" charset="0"/>
                <a:cs typeface="Times New Roman" panose="02020603050405020304" pitchFamily="18" charset="0"/>
              </a:rPr>
              <a:t> dung </a:t>
            </a:r>
            <a:r>
              <a:rPr lang="en-US" sz="1400" dirty="0" err="1">
                <a:solidFill>
                  <a:schemeClr val="bg1"/>
                </a:solidFill>
                <a:latin typeface="Times New Roman" panose="02020603050405020304" pitchFamily="18" charset="0"/>
                <a:cs typeface="Times New Roman" panose="02020603050405020304" pitchFamily="18" charset="0"/>
              </a:rPr>
              <a:t>môi</a:t>
            </a:r>
            <a:endParaRPr lang="en-US" sz="1400" dirty="0">
              <a:solidFill>
                <a:schemeClr val="bg1"/>
              </a:solidFill>
              <a:latin typeface="Times New Roman" panose="02020603050405020304" pitchFamily="18" charset="0"/>
              <a:cs typeface="Times New Roman" panose="02020603050405020304" pitchFamily="18" charset="0"/>
            </a:endParaRPr>
          </a:p>
        </p:txBody>
      </p:sp>
      <p:sp>
        <p:nvSpPr>
          <p:cNvPr id="58" name="Rectangle 57">
            <a:extLst>
              <a:ext uri="{FF2B5EF4-FFF2-40B4-BE49-F238E27FC236}">
                <a16:creationId xmlns:a16="http://schemas.microsoft.com/office/drawing/2014/main" id="{0567B32B-90A1-843A-AF33-7D626B971C4F}"/>
              </a:ext>
            </a:extLst>
          </p:cNvPr>
          <p:cNvSpPr/>
          <p:nvPr/>
        </p:nvSpPr>
        <p:spPr>
          <a:xfrm>
            <a:off x="3640519" y="5057329"/>
            <a:ext cx="1097563" cy="4975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TextBox 58">
            <a:extLst>
              <a:ext uri="{FF2B5EF4-FFF2-40B4-BE49-F238E27FC236}">
                <a16:creationId xmlns:a16="http://schemas.microsoft.com/office/drawing/2014/main" id="{BFB60EB1-6790-B815-288E-B7DE8694F0AB}"/>
              </a:ext>
            </a:extLst>
          </p:cNvPr>
          <p:cNvSpPr txBox="1"/>
          <p:nvPr/>
        </p:nvSpPr>
        <p:spPr>
          <a:xfrm>
            <a:off x="3725050" y="5168198"/>
            <a:ext cx="969434" cy="307777"/>
          </a:xfrm>
          <a:prstGeom prst="rect">
            <a:avLst/>
          </a:prstGeom>
          <a:noFill/>
        </p:spPr>
        <p:txBody>
          <a:bodyPr wrap="square" rtlCol="0">
            <a:spAutoFit/>
          </a:bodyPr>
          <a:lstStyle/>
          <a:p>
            <a:pPr algn="ctr"/>
            <a:r>
              <a:rPr lang="en-US" sz="1400" dirty="0" err="1">
                <a:solidFill>
                  <a:schemeClr val="bg1"/>
                </a:solidFill>
                <a:latin typeface="Times New Roman" panose="02020603050405020304" pitchFamily="18" charset="0"/>
                <a:cs typeface="Times New Roman" panose="02020603050405020304" pitchFamily="18" charset="0"/>
              </a:rPr>
              <a:t>Hệ</a:t>
            </a:r>
            <a:r>
              <a:rPr lang="en-US" sz="1400" dirty="0">
                <a:solidFill>
                  <a:schemeClr val="bg1"/>
                </a:solidFill>
                <a:latin typeface="Times New Roman" panose="02020603050405020304" pitchFamily="18" charset="0"/>
                <a:cs typeface="Times New Roman" panose="02020603050405020304" pitchFamily="18" charset="0"/>
              </a:rPr>
              <a:t> </a:t>
            </a:r>
            <a:r>
              <a:rPr lang="en-US" sz="1400" dirty="0" err="1">
                <a:solidFill>
                  <a:schemeClr val="bg1"/>
                </a:solidFill>
                <a:latin typeface="Times New Roman" panose="02020603050405020304" pitchFamily="18" charset="0"/>
                <a:cs typeface="Times New Roman" panose="02020603050405020304" pitchFamily="18" charset="0"/>
              </a:rPr>
              <a:t>nước</a:t>
            </a:r>
            <a:endParaRPr lang="en-US" sz="1400" dirty="0">
              <a:solidFill>
                <a:schemeClr val="bg1"/>
              </a:solidFill>
              <a:latin typeface="Times New Roman" panose="02020603050405020304" pitchFamily="18" charset="0"/>
              <a:cs typeface="Times New Roman" panose="02020603050405020304" pitchFamily="18" charset="0"/>
            </a:endParaRPr>
          </a:p>
        </p:txBody>
      </p:sp>
      <p:cxnSp>
        <p:nvCxnSpPr>
          <p:cNvPr id="61" name="Straight Connector 60">
            <a:extLst>
              <a:ext uri="{FF2B5EF4-FFF2-40B4-BE49-F238E27FC236}">
                <a16:creationId xmlns:a16="http://schemas.microsoft.com/office/drawing/2014/main" id="{A846F6E4-2D38-77B1-DB68-A1DECBAF14E4}"/>
              </a:ext>
            </a:extLst>
          </p:cNvPr>
          <p:cNvCxnSpPr>
            <a:cxnSpLocks/>
          </p:cNvCxnSpPr>
          <p:nvPr/>
        </p:nvCxnSpPr>
        <p:spPr>
          <a:xfrm>
            <a:off x="2857551" y="4066852"/>
            <a:ext cx="0" cy="559645"/>
          </a:xfrm>
          <a:prstGeom prst="line">
            <a:avLst/>
          </a:prstGeom>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DC08C981-8534-EAB6-70A2-4B4CF4C45FFC}"/>
              </a:ext>
            </a:extLst>
          </p:cNvPr>
          <p:cNvCxnSpPr>
            <a:cxnSpLocks/>
          </p:cNvCxnSpPr>
          <p:nvPr/>
        </p:nvCxnSpPr>
        <p:spPr>
          <a:xfrm>
            <a:off x="1571171" y="4626497"/>
            <a:ext cx="2618129" cy="0"/>
          </a:xfrm>
          <a:prstGeom prst="line">
            <a:avLst/>
          </a:prstGeom>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DB6C89FB-B504-D5F9-B3AB-A4C7E3038BF9}"/>
              </a:ext>
            </a:extLst>
          </p:cNvPr>
          <p:cNvCxnSpPr>
            <a:cxnSpLocks/>
          </p:cNvCxnSpPr>
          <p:nvPr/>
        </p:nvCxnSpPr>
        <p:spPr>
          <a:xfrm>
            <a:off x="4189300" y="4626497"/>
            <a:ext cx="1" cy="44255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8" name="Straight Arrow Connector 67">
            <a:extLst>
              <a:ext uri="{FF2B5EF4-FFF2-40B4-BE49-F238E27FC236}">
                <a16:creationId xmlns:a16="http://schemas.microsoft.com/office/drawing/2014/main" id="{2D67A77D-A52D-7377-256B-B6FD6055DF75}"/>
              </a:ext>
            </a:extLst>
          </p:cNvPr>
          <p:cNvCxnSpPr>
            <a:cxnSpLocks/>
          </p:cNvCxnSpPr>
          <p:nvPr/>
        </p:nvCxnSpPr>
        <p:spPr>
          <a:xfrm>
            <a:off x="1571171" y="4626497"/>
            <a:ext cx="0" cy="4191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2" name="Rectangle 71">
            <a:extLst>
              <a:ext uri="{FF2B5EF4-FFF2-40B4-BE49-F238E27FC236}">
                <a16:creationId xmlns:a16="http://schemas.microsoft.com/office/drawing/2014/main" id="{EA2C1455-FF99-CB99-CB45-F26E7C22F5CF}"/>
              </a:ext>
            </a:extLst>
          </p:cNvPr>
          <p:cNvSpPr/>
          <p:nvPr/>
        </p:nvSpPr>
        <p:spPr>
          <a:xfrm>
            <a:off x="2313119" y="5057329"/>
            <a:ext cx="1097563" cy="4975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Box 72">
            <a:extLst>
              <a:ext uri="{FF2B5EF4-FFF2-40B4-BE49-F238E27FC236}">
                <a16:creationId xmlns:a16="http://schemas.microsoft.com/office/drawing/2014/main" id="{5D5ABB8B-3201-8FD8-8768-B442A80B9531}"/>
              </a:ext>
            </a:extLst>
          </p:cNvPr>
          <p:cNvSpPr txBox="1"/>
          <p:nvPr/>
        </p:nvSpPr>
        <p:spPr>
          <a:xfrm>
            <a:off x="2364813" y="5081501"/>
            <a:ext cx="969434" cy="523220"/>
          </a:xfrm>
          <a:prstGeom prst="rect">
            <a:avLst/>
          </a:prstGeom>
          <a:noFill/>
        </p:spPr>
        <p:txBody>
          <a:bodyPr wrap="square" rtlCol="0">
            <a:spAutoFit/>
          </a:bodyPr>
          <a:lstStyle/>
          <a:p>
            <a:pPr algn="ctr"/>
            <a:r>
              <a:rPr lang="en-US" sz="1400" dirty="0" err="1">
                <a:solidFill>
                  <a:schemeClr val="bg1"/>
                </a:solidFill>
                <a:latin typeface="Times New Roman" panose="02020603050405020304" pitchFamily="18" charset="0"/>
                <a:cs typeface="Times New Roman" panose="02020603050405020304" pitchFamily="18" charset="0"/>
              </a:rPr>
              <a:t>Hệ</a:t>
            </a:r>
            <a:r>
              <a:rPr lang="en-US" sz="1400" dirty="0">
                <a:solidFill>
                  <a:schemeClr val="bg1"/>
                </a:solidFill>
                <a:latin typeface="Times New Roman" panose="02020603050405020304" pitchFamily="18" charset="0"/>
                <a:cs typeface="Times New Roman" panose="02020603050405020304" pitchFamily="18" charset="0"/>
              </a:rPr>
              <a:t> dung </a:t>
            </a:r>
            <a:r>
              <a:rPr lang="en-US" sz="1400" dirty="0" err="1">
                <a:solidFill>
                  <a:schemeClr val="bg1"/>
                </a:solidFill>
                <a:latin typeface="Times New Roman" panose="02020603050405020304" pitchFamily="18" charset="0"/>
                <a:cs typeface="Times New Roman" panose="02020603050405020304" pitchFamily="18" charset="0"/>
              </a:rPr>
              <a:t>môi</a:t>
            </a:r>
            <a:endParaRPr lang="en-US" sz="1400" dirty="0">
              <a:solidFill>
                <a:schemeClr val="bg1"/>
              </a:solidFill>
              <a:latin typeface="Times New Roman" panose="02020603050405020304" pitchFamily="18" charset="0"/>
              <a:cs typeface="Times New Roman" panose="02020603050405020304" pitchFamily="18" charset="0"/>
            </a:endParaRPr>
          </a:p>
        </p:txBody>
      </p:sp>
      <p:cxnSp>
        <p:nvCxnSpPr>
          <p:cNvPr id="74" name="Straight Arrow Connector 73">
            <a:extLst>
              <a:ext uri="{FF2B5EF4-FFF2-40B4-BE49-F238E27FC236}">
                <a16:creationId xmlns:a16="http://schemas.microsoft.com/office/drawing/2014/main" id="{7892CC6D-4D19-CA4E-E871-6ABBD15CDB35}"/>
              </a:ext>
            </a:extLst>
          </p:cNvPr>
          <p:cNvCxnSpPr>
            <a:cxnSpLocks/>
          </p:cNvCxnSpPr>
          <p:nvPr/>
        </p:nvCxnSpPr>
        <p:spPr>
          <a:xfrm>
            <a:off x="2854974" y="4638224"/>
            <a:ext cx="0" cy="4191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6813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barn(inVertical)">
                                      <p:cBhvr>
                                        <p:cTn id="10" dur="500"/>
                                        <p:tgtEl>
                                          <p:spTgt spid="2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 grpId="0"/>
      <p:bldP spid="25"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6</a:t>
            </a:fld>
            <a:endParaRPr lang="en-US"/>
          </a:p>
        </p:txBody>
      </p:sp>
      <p:sp>
        <p:nvSpPr>
          <p:cNvPr id="19" name="Parallelogram 18">
            <a:extLst>
              <a:ext uri="{FF2B5EF4-FFF2-40B4-BE49-F238E27FC236}">
                <a16:creationId xmlns:a16="http://schemas.microsoft.com/office/drawing/2014/main" id="{994468ED-E995-C9ED-C37B-30557D2DA6AE}"/>
              </a:ext>
            </a:extLst>
          </p:cNvPr>
          <p:cNvSpPr/>
          <p:nvPr/>
        </p:nvSpPr>
        <p:spPr>
          <a:xfrm>
            <a:off x="750277" y="1261011"/>
            <a:ext cx="3837353" cy="348958"/>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ĐẶC TÍNH</a:t>
            </a:r>
          </a:p>
        </p:txBody>
      </p:sp>
      <p:sp>
        <p:nvSpPr>
          <p:cNvPr id="2" name="Rectangle 1">
            <a:extLst>
              <a:ext uri="{FF2B5EF4-FFF2-40B4-BE49-F238E27FC236}">
                <a16:creationId xmlns:a16="http://schemas.microsoft.com/office/drawing/2014/main" id="{93B6278B-8E25-D8A1-787C-45C256043BF6}"/>
              </a:ext>
            </a:extLst>
          </p:cNvPr>
          <p:cNvSpPr>
            <a:spLocks noChangeArrowheads="1"/>
          </p:cNvSpPr>
          <p:nvPr/>
        </p:nvSpPr>
        <p:spPr bwMode="auto">
          <a:xfrm>
            <a:off x="644055" y="1855524"/>
            <a:ext cx="10344647"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vi-VN"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Chống</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thấm</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tuyệt</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đối</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Ngăn</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nước</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xâm</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nhập</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vào</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bề</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mặt</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bê</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tông</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kim</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loại</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hoặc</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các</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vật</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liệu</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khác</a:t>
            </a:r>
            <a:r>
              <a:rPr kumimoji="0" lang="en-US" altLang="en-US" sz="1800" b="0" i="0" u="none" strike="noStrike" cap="none" normalizeH="0" baseline="0" dirty="0">
                <a:ln>
                  <a:noFill/>
                </a:ln>
                <a:solidFill>
                  <a:schemeClr val="tx1"/>
                </a:solidFill>
                <a:effectLst/>
              </a:rPr>
              <a:t>.</a:t>
            </a:r>
            <a:endParaRPr kumimoji="0" lang="vi-VN"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vi-VN"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Độ</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bám</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dính</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cao</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Kết</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dính</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chặt</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với</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nền</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bê</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tông</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gạch</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kim</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loại</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giúp</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tăng</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độ</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bền</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của</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công</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trình</a:t>
            </a:r>
            <a:r>
              <a:rPr kumimoji="0" lang="en-US" altLang="en-US" sz="1800" b="0" i="0" u="none" strike="noStrike" cap="none" normalizeH="0" baseline="0" dirty="0">
                <a:ln>
                  <a:noFill/>
                </a:ln>
                <a:solidFill>
                  <a:schemeClr val="tx1"/>
                </a:solidFill>
                <a:effectLst/>
              </a:rPr>
              <a:t>. </a:t>
            </a:r>
            <a:endParaRPr kumimoji="0" lang="vi-VN"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vi-VN"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Chịu</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hóa</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chất</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tố</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Không</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bị</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ăn</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mòn</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bởi</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axit</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kiềm</a:t>
            </a:r>
            <a:r>
              <a:rPr kumimoji="0" lang="en-US" altLang="en-US" sz="1800" b="0" i="0" u="none" strike="noStrike" cap="none" normalizeH="0" baseline="0" dirty="0">
                <a:ln>
                  <a:noFill/>
                </a:ln>
                <a:solidFill>
                  <a:schemeClr val="tx1"/>
                </a:solidFill>
                <a:effectLst/>
              </a:rPr>
              <a:t> hay </a:t>
            </a:r>
            <a:r>
              <a:rPr kumimoji="0" lang="en-US" altLang="en-US" sz="1800" b="0" i="0" u="none" strike="noStrike" cap="none" normalizeH="0" baseline="0" dirty="0" err="1">
                <a:ln>
                  <a:noFill/>
                </a:ln>
                <a:solidFill>
                  <a:schemeClr val="tx1"/>
                </a:solidFill>
                <a:effectLst/>
              </a:rPr>
              <a:t>các</a:t>
            </a:r>
            <a:r>
              <a:rPr kumimoji="0" lang="en-US" altLang="en-US" sz="1800" b="0" i="0" u="none" strike="noStrike" cap="none" normalizeH="0" baseline="0" dirty="0">
                <a:ln>
                  <a:noFill/>
                </a:ln>
                <a:solidFill>
                  <a:schemeClr val="tx1"/>
                </a:solidFill>
                <a:effectLst/>
              </a:rPr>
              <a:t> dung </a:t>
            </a:r>
            <a:r>
              <a:rPr kumimoji="0" lang="en-US" altLang="en-US" sz="1800" b="0" i="0" u="none" strike="noStrike" cap="none" normalizeH="0" baseline="0" dirty="0" err="1">
                <a:ln>
                  <a:noFill/>
                </a:ln>
                <a:solidFill>
                  <a:schemeClr val="tx1"/>
                </a:solidFill>
                <a:effectLst/>
              </a:rPr>
              <a:t>môi</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hóa</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học</a:t>
            </a:r>
            <a:r>
              <a:rPr kumimoji="0" lang="en-US" altLang="en-US" sz="1800" b="0" i="0" u="none" strike="noStrike" cap="none" normalizeH="0" baseline="0" dirty="0">
                <a:ln>
                  <a:noFill/>
                </a:ln>
                <a:solidFill>
                  <a:schemeClr val="tx1"/>
                </a:solidFill>
                <a:effectLst/>
              </a:rPr>
              <a:t>. </a:t>
            </a:r>
            <a:endParaRPr kumimoji="0" lang="vi-VN"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vi-VN"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Khả</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năng</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chịu</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lực</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chống</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mài</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mòn</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cao</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Phù</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hợp</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với</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các</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khu</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vực</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có</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lưu</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lượng</a:t>
            </a:r>
            <a:r>
              <a:rPr kumimoji="0" lang="en-US" altLang="en-US" sz="1800" b="0" i="0" u="none" strike="noStrike" cap="none" normalizeH="0" baseline="0" dirty="0">
                <a:ln>
                  <a:noFill/>
                </a:ln>
                <a:solidFill>
                  <a:schemeClr val="tx1"/>
                </a:solidFill>
                <a:effectLst/>
              </a:rPr>
              <a:t> di </a:t>
            </a:r>
            <a:r>
              <a:rPr kumimoji="0" lang="en-US" altLang="en-US" sz="1800" b="0" i="0" u="none" strike="noStrike" cap="none" normalizeH="0" baseline="0" dirty="0" err="1">
                <a:ln>
                  <a:noFill/>
                </a:ln>
                <a:solidFill>
                  <a:schemeClr val="tx1"/>
                </a:solidFill>
                <a:effectLst/>
              </a:rPr>
              <a:t>chuyển</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lớn</a:t>
            </a:r>
            <a:r>
              <a:rPr kumimoji="0" lang="en-US" altLang="en-US" sz="1800" b="0" i="0" u="none" strike="noStrike" cap="none" normalizeH="0" baseline="0" dirty="0">
                <a:ln>
                  <a:noFill/>
                </a:ln>
                <a:solidFill>
                  <a:schemeClr val="tx1"/>
                </a:solidFill>
                <a:effectLst/>
              </a:rPr>
              <a:t>. </a:t>
            </a:r>
            <a:endParaRPr kumimoji="0" lang="vi-VN"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vi-VN"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Bề</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mặt</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nhẵn</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mịn</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dễ</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vệ</a:t>
            </a:r>
            <a:r>
              <a:rPr kumimoji="0" lang="en-US" altLang="en-US" sz="1800" b="1" i="0" u="none" strike="noStrike" cap="none" normalizeH="0" baseline="0" dirty="0">
                <a:ln>
                  <a:noFill/>
                </a:ln>
                <a:solidFill>
                  <a:schemeClr val="tx1"/>
                </a:solidFill>
                <a:effectLst/>
              </a:rPr>
              <a:t> </a:t>
            </a:r>
            <a:r>
              <a:rPr kumimoji="0" lang="en-US" altLang="en-US" sz="1800" b="1" i="0" u="none" strike="noStrike" cap="none" normalizeH="0" baseline="0" dirty="0" err="1">
                <a:ln>
                  <a:noFill/>
                </a:ln>
                <a:solidFill>
                  <a:schemeClr val="tx1"/>
                </a:solidFill>
                <a:effectLst/>
              </a:rPr>
              <a:t>sinh</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Đáp</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ứng</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tiêu</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chuẩn</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vệ</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sinh</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trong</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các</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nhà</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máy</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thực</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phẩm</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dược</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phẩm</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bệnh</a:t>
            </a:r>
            <a:r>
              <a:rPr kumimoji="0" lang="en-US" altLang="en-US" sz="1800" b="0" i="0" u="none" strike="noStrike" cap="none" normalizeH="0" baseline="0" dirty="0">
                <a:ln>
                  <a:noFill/>
                </a:ln>
                <a:solidFill>
                  <a:schemeClr val="tx1"/>
                </a:solidFill>
                <a:effectLst/>
              </a:rPr>
              <a:t> </a:t>
            </a:r>
            <a:r>
              <a:rPr kumimoji="0" lang="en-US" altLang="en-US" sz="1800" b="0" i="0" u="none" strike="noStrike" cap="none" normalizeH="0" baseline="0" dirty="0" err="1">
                <a:ln>
                  <a:noFill/>
                </a:ln>
                <a:solidFill>
                  <a:schemeClr val="tx1"/>
                </a:solidFill>
                <a:effectLst/>
              </a:rPr>
              <a:t>viện</a:t>
            </a:r>
            <a:r>
              <a:rPr kumimoji="0" lang="en-US" altLang="en-US" sz="1800"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409736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7</a:t>
            </a:fld>
            <a:endParaRPr lang="en-US"/>
          </a:p>
        </p:txBody>
      </p:sp>
      <p:sp>
        <p:nvSpPr>
          <p:cNvPr id="2" name="Parallelogram 1">
            <a:extLst>
              <a:ext uri="{FF2B5EF4-FFF2-40B4-BE49-F238E27FC236}">
                <a16:creationId xmlns:a16="http://schemas.microsoft.com/office/drawing/2014/main" id="{876D2F98-A065-686E-C031-4DA0E0D02DB5}"/>
              </a:ext>
            </a:extLst>
          </p:cNvPr>
          <p:cNvSpPr/>
          <p:nvPr/>
        </p:nvSpPr>
        <p:spPr>
          <a:xfrm>
            <a:off x="649804" y="1181672"/>
            <a:ext cx="3526073" cy="27546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latin typeface="Times New Roman" panose="02020603050405020304" pitchFamily="18" charset="0"/>
                <a:cs typeface="Times New Roman" panose="02020603050405020304" pitchFamily="18" charset="0"/>
              </a:rPr>
              <a:t>VẬT LIỆU </a:t>
            </a:r>
          </a:p>
        </p:txBody>
      </p:sp>
      <p:sp>
        <p:nvSpPr>
          <p:cNvPr id="5" name="Rounded Rectangle 6">
            <a:extLst>
              <a:ext uri="{FF2B5EF4-FFF2-40B4-BE49-F238E27FC236}">
                <a16:creationId xmlns:a16="http://schemas.microsoft.com/office/drawing/2014/main" id="{B7EDB5CF-AD0B-9101-5A00-D799297DF27E}"/>
              </a:ext>
            </a:extLst>
          </p:cNvPr>
          <p:cNvSpPr/>
          <p:nvPr/>
        </p:nvSpPr>
        <p:spPr>
          <a:xfrm>
            <a:off x="741918" y="1787564"/>
            <a:ext cx="3016983" cy="816914"/>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40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EE9E7587-5619-CF68-CF13-57F1B67C4BDD}"/>
              </a:ext>
            </a:extLst>
          </p:cNvPr>
          <p:cNvSpPr txBox="1"/>
          <p:nvPr/>
        </p:nvSpPr>
        <p:spPr>
          <a:xfrm>
            <a:off x="1700085" y="1804548"/>
            <a:ext cx="1533337"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Neopox</a:t>
            </a:r>
            <a:r>
              <a:rPr lang="en-US" sz="1000" b="1" i="1" dirty="0">
                <a:solidFill>
                  <a:schemeClr val="accent5"/>
                </a:solidFill>
                <a:latin typeface="Times New Roman" panose="02020603050405020304" pitchFamily="18" charset="0"/>
                <a:cs typeface="Times New Roman" panose="02020603050405020304" pitchFamily="18" charset="0"/>
              </a:rPr>
              <a:t>® CR</a:t>
            </a:r>
          </a:p>
        </p:txBody>
      </p:sp>
      <p:sp>
        <p:nvSpPr>
          <p:cNvPr id="9" name="TextBox 8">
            <a:extLst>
              <a:ext uri="{FF2B5EF4-FFF2-40B4-BE49-F238E27FC236}">
                <a16:creationId xmlns:a16="http://schemas.microsoft.com/office/drawing/2014/main" id="{4214D07B-299C-DDFB-F55B-72AEF288D6EA}"/>
              </a:ext>
            </a:extLst>
          </p:cNvPr>
          <p:cNvSpPr txBox="1"/>
          <p:nvPr/>
        </p:nvSpPr>
        <p:spPr>
          <a:xfrm>
            <a:off x="1704647" y="2004030"/>
            <a:ext cx="1940807" cy="246221"/>
          </a:xfrm>
          <a:prstGeom prst="rect">
            <a:avLst/>
          </a:prstGeom>
          <a:noFill/>
        </p:spPr>
        <p:txBody>
          <a:bodyPr wrap="square" rtlCol="0">
            <a:spAutoFit/>
          </a:bodyPr>
          <a:lstStyle/>
          <a:p>
            <a:r>
              <a:rPr lang="en-US" sz="1000" dirty="0"/>
              <a:t>Quy </a:t>
            </a:r>
            <a:r>
              <a:rPr lang="en-US" sz="1000" dirty="0" err="1"/>
              <a:t>cách</a:t>
            </a:r>
            <a:r>
              <a:rPr lang="en-US" sz="1000" dirty="0"/>
              <a:t> </a:t>
            </a:r>
            <a:r>
              <a:rPr lang="en-US" sz="1000" dirty="0" err="1"/>
              <a:t>đóng</a:t>
            </a:r>
            <a:r>
              <a:rPr lang="en-US" sz="1000" dirty="0"/>
              <a:t> </a:t>
            </a:r>
            <a:r>
              <a:rPr lang="en-US" sz="1000" dirty="0" err="1"/>
              <a:t>gói</a:t>
            </a:r>
            <a:r>
              <a:rPr lang="en-US" sz="1000" dirty="0"/>
              <a:t>: 10 kg/</a:t>
            </a:r>
            <a:r>
              <a:rPr lang="en-US" sz="1000" dirty="0" err="1"/>
              <a:t>bộ</a:t>
            </a:r>
            <a:endParaRPr lang="en-US" sz="1000" dirty="0"/>
          </a:p>
        </p:txBody>
      </p:sp>
      <p:sp>
        <p:nvSpPr>
          <p:cNvPr id="10" name="TextBox 9">
            <a:extLst>
              <a:ext uri="{FF2B5EF4-FFF2-40B4-BE49-F238E27FC236}">
                <a16:creationId xmlns:a16="http://schemas.microsoft.com/office/drawing/2014/main" id="{8F3CA808-EDA9-042E-BBA2-F0B3AEC3378D}"/>
              </a:ext>
            </a:extLst>
          </p:cNvPr>
          <p:cNvSpPr txBox="1"/>
          <p:nvPr/>
        </p:nvSpPr>
        <p:spPr>
          <a:xfrm>
            <a:off x="1704647" y="2160528"/>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11" name="Rounded Rectangle 10">
            <a:extLst>
              <a:ext uri="{FF2B5EF4-FFF2-40B4-BE49-F238E27FC236}">
                <a16:creationId xmlns:a16="http://schemas.microsoft.com/office/drawing/2014/main" id="{14917762-769E-F2BC-42BE-6FD8C1C6FC79}"/>
              </a:ext>
            </a:extLst>
          </p:cNvPr>
          <p:cNvSpPr/>
          <p:nvPr/>
        </p:nvSpPr>
        <p:spPr>
          <a:xfrm>
            <a:off x="4230683" y="1787563"/>
            <a:ext cx="2910302" cy="84727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
        <p:nvSpPr>
          <p:cNvPr id="15" name="Parallelogram 14">
            <a:extLst>
              <a:ext uri="{FF2B5EF4-FFF2-40B4-BE49-F238E27FC236}">
                <a16:creationId xmlns:a16="http://schemas.microsoft.com/office/drawing/2014/main" id="{E91065A7-94CF-3927-45CC-233FEE0D1C01}"/>
              </a:ext>
            </a:extLst>
          </p:cNvPr>
          <p:cNvSpPr/>
          <p:nvPr/>
        </p:nvSpPr>
        <p:spPr>
          <a:xfrm>
            <a:off x="726753" y="4118971"/>
            <a:ext cx="3526073" cy="27546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latin typeface="Times New Roman" panose="02020603050405020304" pitchFamily="18" charset="0"/>
                <a:cs typeface="Times New Roman" panose="02020603050405020304" pitchFamily="18" charset="0"/>
              </a:rPr>
              <a:t>VẬT LIỆU LÓT</a:t>
            </a:r>
          </a:p>
        </p:txBody>
      </p:sp>
      <p:sp>
        <p:nvSpPr>
          <p:cNvPr id="16" name="Rounded Rectangle 57">
            <a:extLst>
              <a:ext uri="{FF2B5EF4-FFF2-40B4-BE49-F238E27FC236}">
                <a16:creationId xmlns:a16="http://schemas.microsoft.com/office/drawing/2014/main" id="{BB6759E9-0C58-3895-A638-A40E22A92345}"/>
              </a:ext>
            </a:extLst>
          </p:cNvPr>
          <p:cNvSpPr/>
          <p:nvPr/>
        </p:nvSpPr>
        <p:spPr>
          <a:xfrm>
            <a:off x="764061" y="4699538"/>
            <a:ext cx="2910302" cy="84727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CEF48F1D-7E74-63B7-5B18-3C0449C2E24C}"/>
              </a:ext>
            </a:extLst>
          </p:cNvPr>
          <p:cNvSpPr txBox="1"/>
          <p:nvPr/>
        </p:nvSpPr>
        <p:spPr>
          <a:xfrm>
            <a:off x="1722228" y="4745407"/>
            <a:ext cx="1766723"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Neopox</a:t>
            </a:r>
            <a:r>
              <a:rPr lang="en-US" sz="1000" b="1" i="1" dirty="0">
                <a:solidFill>
                  <a:schemeClr val="accent5"/>
                </a:solidFill>
                <a:latin typeface="Times New Roman" panose="02020603050405020304" pitchFamily="18" charset="0"/>
                <a:cs typeface="Times New Roman" panose="02020603050405020304" pitchFamily="18" charset="0"/>
              </a:rPr>
              <a:t>® Primer WS</a:t>
            </a:r>
          </a:p>
        </p:txBody>
      </p:sp>
      <p:sp>
        <p:nvSpPr>
          <p:cNvPr id="18" name="Rounded Rectangle 62">
            <a:extLst>
              <a:ext uri="{FF2B5EF4-FFF2-40B4-BE49-F238E27FC236}">
                <a16:creationId xmlns:a16="http://schemas.microsoft.com/office/drawing/2014/main" id="{4040432C-772F-85F3-AF0F-62303F9070EF}"/>
              </a:ext>
            </a:extLst>
          </p:cNvPr>
          <p:cNvSpPr/>
          <p:nvPr/>
        </p:nvSpPr>
        <p:spPr>
          <a:xfrm>
            <a:off x="4252826" y="4732120"/>
            <a:ext cx="2910302" cy="84727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00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91E7A7A6-2581-21EA-F7A9-6CB0A570E1E5}"/>
              </a:ext>
            </a:extLst>
          </p:cNvPr>
          <p:cNvSpPr txBox="1"/>
          <p:nvPr/>
        </p:nvSpPr>
        <p:spPr>
          <a:xfrm>
            <a:off x="1700085" y="2322356"/>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sp>
        <p:nvSpPr>
          <p:cNvPr id="21" name="TextBox 20">
            <a:extLst>
              <a:ext uri="{FF2B5EF4-FFF2-40B4-BE49-F238E27FC236}">
                <a16:creationId xmlns:a16="http://schemas.microsoft.com/office/drawing/2014/main" id="{B56AE65C-6EF8-5249-88FD-8E8BD6761259}"/>
              </a:ext>
            </a:extLst>
          </p:cNvPr>
          <p:cNvSpPr txBox="1"/>
          <p:nvPr/>
        </p:nvSpPr>
        <p:spPr>
          <a:xfrm>
            <a:off x="5168514" y="1808561"/>
            <a:ext cx="1533337"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Neopox</a:t>
            </a:r>
            <a:r>
              <a:rPr lang="en-US" sz="1000" b="1" i="1" dirty="0">
                <a:solidFill>
                  <a:schemeClr val="accent5"/>
                </a:solidFill>
                <a:latin typeface="Times New Roman" panose="02020603050405020304" pitchFamily="18" charset="0"/>
                <a:cs typeface="Times New Roman" panose="02020603050405020304" pitchFamily="18" charset="0"/>
              </a:rPr>
              <a:t>® Polyurea Floor</a:t>
            </a:r>
          </a:p>
        </p:txBody>
      </p:sp>
      <p:sp>
        <p:nvSpPr>
          <p:cNvPr id="22" name="TextBox 21">
            <a:extLst>
              <a:ext uri="{FF2B5EF4-FFF2-40B4-BE49-F238E27FC236}">
                <a16:creationId xmlns:a16="http://schemas.microsoft.com/office/drawing/2014/main" id="{E07B1134-C22F-85C9-0127-3B3B37063BFD}"/>
              </a:ext>
            </a:extLst>
          </p:cNvPr>
          <p:cNvSpPr txBox="1"/>
          <p:nvPr/>
        </p:nvSpPr>
        <p:spPr>
          <a:xfrm>
            <a:off x="5173076" y="2008043"/>
            <a:ext cx="1940807" cy="246221"/>
          </a:xfrm>
          <a:prstGeom prst="rect">
            <a:avLst/>
          </a:prstGeom>
          <a:noFill/>
        </p:spPr>
        <p:txBody>
          <a:bodyPr wrap="square" rtlCol="0">
            <a:spAutoFit/>
          </a:bodyPr>
          <a:lstStyle/>
          <a:p>
            <a:r>
              <a:rPr lang="en-US" sz="1000" dirty="0"/>
              <a:t>Quy </a:t>
            </a:r>
            <a:r>
              <a:rPr lang="en-US" sz="1000" dirty="0" err="1"/>
              <a:t>cách</a:t>
            </a:r>
            <a:r>
              <a:rPr lang="en-US" sz="1000" dirty="0"/>
              <a:t> </a:t>
            </a:r>
            <a:r>
              <a:rPr lang="en-US" sz="1000" dirty="0" err="1"/>
              <a:t>đóng</a:t>
            </a:r>
            <a:r>
              <a:rPr lang="en-US" sz="1000" dirty="0"/>
              <a:t> </a:t>
            </a:r>
            <a:r>
              <a:rPr lang="en-US" sz="1000" dirty="0" err="1"/>
              <a:t>gói</a:t>
            </a:r>
            <a:r>
              <a:rPr lang="en-US" sz="1000" dirty="0"/>
              <a:t>: 12,5 kg/</a:t>
            </a:r>
            <a:r>
              <a:rPr lang="en-US" sz="1000" dirty="0" err="1"/>
              <a:t>bộ</a:t>
            </a:r>
            <a:endParaRPr lang="en-US" sz="1000" dirty="0"/>
          </a:p>
        </p:txBody>
      </p:sp>
      <p:sp>
        <p:nvSpPr>
          <p:cNvPr id="23" name="TextBox 22">
            <a:extLst>
              <a:ext uri="{FF2B5EF4-FFF2-40B4-BE49-F238E27FC236}">
                <a16:creationId xmlns:a16="http://schemas.microsoft.com/office/drawing/2014/main" id="{3B545D11-CB4D-C6DA-8095-99F7BA384ACC}"/>
              </a:ext>
            </a:extLst>
          </p:cNvPr>
          <p:cNvSpPr txBox="1"/>
          <p:nvPr/>
        </p:nvSpPr>
        <p:spPr>
          <a:xfrm>
            <a:off x="5173076" y="2164541"/>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24" name="TextBox 23">
            <a:extLst>
              <a:ext uri="{FF2B5EF4-FFF2-40B4-BE49-F238E27FC236}">
                <a16:creationId xmlns:a16="http://schemas.microsoft.com/office/drawing/2014/main" id="{549145AE-FB56-7E67-A050-5089703FA720}"/>
              </a:ext>
            </a:extLst>
          </p:cNvPr>
          <p:cNvSpPr txBox="1"/>
          <p:nvPr/>
        </p:nvSpPr>
        <p:spPr>
          <a:xfrm>
            <a:off x="5168514" y="2326369"/>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sp>
        <p:nvSpPr>
          <p:cNvPr id="37" name="TextBox 36">
            <a:extLst>
              <a:ext uri="{FF2B5EF4-FFF2-40B4-BE49-F238E27FC236}">
                <a16:creationId xmlns:a16="http://schemas.microsoft.com/office/drawing/2014/main" id="{BC339F01-7C41-8A9D-9EBF-E4F07091A4CF}"/>
              </a:ext>
            </a:extLst>
          </p:cNvPr>
          <p:cNvSpPr txBox="1"/>
          <p:nvPr/>
        </p:nvSpPr>
        <p:spPr>
          <a:xfrm>
            <a:off x="1709209" y="4926892"/>
            <a:ext cx="1940807" cy="246221"/>
          </a:xfrm>
          <a:prstGeom prst="rect">
            <a:avLst/>
          </a:prstGeom>
          <a:noFill/>
        </p:spPr>
        <p:txBody>
          <a:bodyPr wrap="square" rtlCol="0">
            <a:spAutoFit/>
          </a:bodyPr>
          <a:lstStyle/>
          <a:p>
            <a:r>
              <a:rPr lang="en-US" sz="1000" dirty="0"/>
              <a:t>Quy </a:t>
            </a:r>
            <a:r>
              <a:rPr lang="en-US" sz="1000" dirty="0" err="1"/>
              <a:t>cách</a:t>
            </a:r>
            <a:r>
              <a:rPr lang="en-US" sz="1000" dirty="0"/>
              <a:t> </a:t>
            </a:r>
            <a:r>
              <a:rPr lang="en-US" sz="1000" dirty="0" err="1"/>
              <a:t>đóng</a:t>
            </a:r>
            <a:r>
              <a:rPr lang="en-US" sz="1000" dirty="0"/>
              <a:t> </a:t>
            </a:r>
            <a:r>
              <a:rPr lang="en-US" sz="1000" dirty="0" err="1"/>
              <a:t>gói</a:t>
            </a:r>
            <a:r>
              <a:rPr lang="en-US" sz="1000" dirty="0"/>
              <a:t>: 10kg/</a:t>
            </a:r>
            <a:r>
              <a:rPr lang="en-US" sz="1000" dirty="0" err="1"/>
              <a:t>bộ</a:t>
            </a:r>
            <a:endParaRPr lang="en-US" sz="1000" dirty="0"/>
          </a:p>
        </p:txBody>
      </p:sp>
      <p:sp>
        <p:nvSpPr>
          <p:cNvPr id="38" name="TextBox 37">
            <a:extLst>
              <a:ext uri="{FF2B5EF4-FFF2-40B4-BE49-F238E27FC236}">
                <a16:creationId xmlns:a16="http://schemas.microsoft.com/office/drawing/2014/main" id="{11FF8700-9485-BD0A-55FA-6486CCDBC697}"/>
              </a:ext>
            </a:extLst>
          </p:cNvPr>
          <p:cNvSpPr txBox="1"/>
          <p:nvPr/>
        </p:nvSpPr>
        <p:spPr>
          <a:xfrm>
            <a:off x="1709209" y="5083390"/>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39" name="TextBox 38">
            <a:extLst>
              <a:ext uri="{FF2B5EF4-FFF2-40B4-BE49-F238E27FC236}">
                <a16:creationId xmlns:a16="http://schemas.microsoft.com/office/drawing/2014/main" id="{19F030A7-4726-E8DC-4CEF-4C0A369801DC}"/>
              </a:ext>
            </a:extLst>
          </p:cNvPr>
          <p:cNvSpPr txBox="1"/>
          <p:nvPr/>
        </p:nvSpPr>
        <p:spPr>
          <a:xfrm>
            <a:off x="1704647" y="5245218"/>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sp>
        <p:nvSpPr>
          <p:cNvPr id="40" name="TextBox 39">
            <a:extLst>
              <a:ext uri="{FF2B5EF4-FFF2-40B4-BE49-F238E27FC236}">
                <a16:creationId xmlns:a16="http://schemas.microsoft.com/office/drawing/2014/main" id="{E9339103-4E4D-B1EE-374D-291BFC95FD06}"/>
              </a:ext>
            </a:extLst>
          </p:cNvPr>
          <p:cNvSpPr txBox="1"/>
          <p:nvPr/>
        </p:nvSpPr>
        <p:spPr>
          <a:xfrm>
            <a:off x="5160334" y="4745407"/>
            <a:ext cx="1766723"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Neopox</a:t>
            </a:r>
            <a:r>
              <a:rPr lang="en-US" sz="1000" b="1" i="1" dirty="0">
                <a:solidFill>
                  <a:schemeClr val="accent5"/>
                </a:solidFill>
                <a:latin typeface="Times New Roman" panose="02020603050405020304" pitchFamily="18" charset="0"/>
                <a:cs typeface="Times New Roman" panose="02020603050405020304" pitchFamily="18" charset="0"/>
              </a:rPr>
              <a:t>® Primer 815</a:t>
            </a:r>
          </a:p>
        </p:txBody>
      </p:sp>
      <p:sp>
        <p:nvSpPr>
          <p:cNvPr id="41" name="TextBox 40">
            <a:extLst>
              <a:ext uri="{FF2B5EF4-FFF2-40B4-BE49-F238E27FC236}">
                <a16:creationId xmlns:a16="http://schemas.microsoft.com/office/drawing/2014/main" id="{3829D510-D79A-994E-2E15-3270D88713C7}"/>
              </a:ext>
            </a:extLst>
          </p:cNvPr>
          <p:cNvSpPr txBox="1"/>
          <p:nvPr/>
        </p:nvSpPr>
        <p:spPr>
          <a:xfrm>
            <a:off x="5147315" y="4926892"/>
            <a:ext cx="1940807" cy="246221"/>
          </a:xfrm>
          <a:prstGeom prst="rect">
            <a:avLst/>
          </a:prstGeom>
          <a:noFill/>
        </p:spPr>
        <p:txBody>
          <a:bodyPr wrap="square" rtlCol="0">
            <a:spAutoFit/>
          </a:bodyPr>
          <a:lstStyle/>
          <a:p>
            <a:r>
              <a:rPr lang="en-US" sz="1000" dirty="0"/>
              <a:t>Quy </a:t>
            </a:r>
            <a:r>
              <a:rPr lang="en-US" sz="1000" dirty="0" err="1"/>
              <a:t>cách</a:t>
            </a:r>
            <a:r>
              <a:rPr lang="en-US" sz="1000" dirty="0"/>
              <a:t> </a:t>
            </a:r>
            <a:r>
              <a:rPr lang="en-US" sz="1000" dirty="0" err="1"/>
              <a:t>đóng</a:t>
            </a:r>
            <a:r>
              <a:rPr lang="en-US" sz="1000" dirty="0"/>
              <a:t> </a:t>
            </a:r>
            <a:r>
              <a:rPr lang="en-US" sz="1000" dirty="0" err="1"/>
              <a:t>gói</a:t>
            </a:r>
            <a:r>
              <a:rPr lang="en-US" sz="1000" dirty="0"/>
              <a:t>: 10kg/</a:t>
            </a:r>
            <a:r>
              <a:rPr lang="en-US" sz="1000" dirty="0" err="1"/>
              <a:t>bộ</a:t>
            </a:r>
            <a:endParaRPr lang="en-US" sz="1000" dirty="0"/>
          </a:p>
        </p:txBody>
      </p:sp>
      <p:sp>
        <p:nvSpPr>
          <p:cNvPr id="42" name="TextBox 41">
            <a:extLst>
              <a:ext uri="{FF2B5EF4-FFF2-40B4-BE49-F238E27FC236}">
                <a16:creationId xmlns:a16="http://schemas.microsoft.com/office/drawing/2014/main" id="{E2F586A1-D19F-053D-53C3-A94929D71418}"/>
              </a:ext>
            </a:extLst>
          </p:cNvPr>
          <p:cNvSpPr txBox="1"/>
          <p:nvPr/>
        </p:nvSpPr>
        <p:spPr>
          <a:xfrm>
            <a:off x="5147315" y="5083390"/>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43" name="TextBox 42">
            <a:extLst>
              <a:ext uri="{FF2B5EF4-FFF2-40B4-BE49-F238E27FC236}">
                <a16:creationId xmlns:a16="http://schemas.microsoft.com/office/drawing/2014/main" id="{3490B4AA-3793-8553-A59C-760F4BA742EB}"/>
              </a:ext>
            </a:extLst>
          </p:cNvPr>
          <p:cNvSpPr txBox="1"/>
          <p:nvPr/>
        </p:nvSpPr>
        <p:spPr>
          <a:xfrm>
            <a:off x="5142753" y="5245218"/>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pic>
        <p:nvPicPr>
          <p:cNvPr id="75" name="Picture 74">
            <a:extLst>
              <a:ext uri="{FF2B5EF4-FFF2-40B4-BE49-F238E27FC236}">
                <a16:creationId xmlns:a16="http://schemas.microsoft.com/office/drawing/2014/main" id="{589574A3-4EFE-99AF-A75B-9016AAA502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342" y="4741217"/>
            <a:ext cx="795528" cy="795528"/>
          </a:xfrm>
          <a:prstGeom prst="rect">
            <a:avLst/>
          </a:prstGeom>
        </p:spPr>
      </p:pic>
      <p:pic>
        <p:nvPicPr>
          <p:cNvPr id="76" name="Picture 75">
            <a:extLst>
              <a:ext uri="{FF2B5EF4-FFF2-40B4-BE49-F238E27FC236}">
                <a16:creationId xmlns:a16="http://schemas.microsoft.com/office/drawing/2014/main" id="{1708FC10-0709-E433-0F15-E0A2381B9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7286" y="4762493"/>
            <a:ext cx="795528" cy="795528"/>
          </a:xfrm>
          <a:prstGeom prst="rect">
            <a:avLst/>
          </a:prstGeom>
        </p:spPr>
      </p:pic>
      <p:pic>
        <p:nvPicPr>
          <p:cNvPr id="1026" name="Picture 2">
            <a:extLst>
              <a:ext uri="{FF2B5EF4-FFF2-40B4-BE49-F238E27FC236}">
                <a16:creationId xmlns:a16="http://schemas.microsoft.com/office/drawing/2014/main" id="{91E5B64B-009A-9AE4-E6DD-B8BE1B0284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8868" y="1732622"/>
            <a:ext cx="888422" cy="888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D08F86F-A308-C30F-9B9E-A077E8C143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15807" y="1791173"/>
            <a:ext cx="890473" cy="881656"/>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6">
            <a:extLst>
              <a:ext uri="{FF2B5EF4-FFF2-40B4-BE49-F238E27FC236}">
                <a16:creationId xmlns:a16="http://schemas.microsoft.com/office/drawing/2014/main" id="{5BABE2B6-D07E-974C-841C-9B7E88AECF2B}"/>
              </a:ext>
            </a:extLst>
          </p:cNvPr>
          <p:cNvSpPr/>
          <p:nvPr/>
        </p:nvSpPr>
        <p:spPr>
          <a:xfrm>
            <a:off x="781544" y="2906260"/>
            <a:ext cx="3016983" cy="816914"/>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40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3F3FEE20-0D22-9A26-15EA-91C59D41AE0F}"/>
              </a:ext>
            </a:extLst>
          </p:cNvPr>
          <p:cNvSpPr txBox="1"/>
          <p:nvPr/>
        </p:nvSpPr>
        <p:spPr>
          <a:xfrm>
            <a:off x="1739711" y="2923244"/>
            <a:ext cx="1533337"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Neopox</a:t>
            </a:r>
            <a:r>
              <a:rPr lang="en-US" sz="1000" b="1" i="1" dirty="0">
                <a:solidFill>
                  <a:schemeClr val="accent5"/>
                </a:solidFill>
                <a:latin typeface="Times New Roman" panose="02020603050405020304" pitchFamily="18" charset="0"/>
                <a:cs typeface="Times New Roman" panose="02020603050405020304" pitchFamily="18" charset="0"/>
              </a:rPr>
              <a:t>® </a:t>
            </a:r>
            <a:r>
              <a:rPr lang="vi-VN" sz="1000" b="1" i="1" dirty="0">
                <a:solidFill>
                  <a:schemeClr val="accent5"/>
                </a:solidFill>
                <a:latin typeface="Times New Roman" panose="02020603050405020304" pitchFamily="18" charset="0"/>
                <a:cs typeface="Times New Roman" panose="02020603050405020304" pitchFamily="18" charset="0"/>
              </a:rPr>
              <a:t>W</a:t>
            </a:r>
            <a:endParaRPr lang="en-US" sz="1000" b="1" i="1" dirty="0">
              <a:solidFill>
                <a:schemeClr val="accent5"/>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E67AE356-96AA-BA1A-4DD5-BA54F3518B2E}"/>
              </a:ext>
            </a:extLst>
          </p:cNvPr>
          <p:cNvSpPr txBox="1"/>
          <p:nvPr/>
        </p:nvSpPr>
        <p:spPr>
          <a:xfrm>
            <a:off x="1744273" y="3122726"/>
            <a:ext cx="1940807" cy="246221"/>
          </a:xfrm>
          <a:prstGeom prst="rect">
            <a:avLst/>
          </a:prstGeom>
          <a:noFill/>
        </p:spPr>
        <p:txBody>
          <a:bodyPr wrap="square" rtlCol="0">
            <a:spAutoFit/>
          </a:bodyPr>
          <a:lstStyle/>
          <a:p>
            <a:r>
              <a:rPr lang="en-US" sz="1000" dirty="0"/>
              <a:t>Quy </a:t>
            </a:r>
            <a:r>
              <a:rPr lang="en-US" sz="1000" dirty="0" err="1"/>
              <a:t>cách</a:t>
            </a:r>
            <a:r>
              <a:rPr lang="en-US" sz="1000" dirty="0"/>
              <a:t> </a:t>
            </a:r>
            <a:r>
              <a:rPr lang="en-US" sz="1000" dirty="0" err="1"/>
              <a:t>đóng</a:t>
            </a:r>
            <a:r>
              <a:rPr lang="en-US" sz="1000" dirty="0"/>
              <a:t> </a:t>
            </a:r>
            <a:r>
              <a:rPr lang="en-US" sz="1000" dirty="0" err="1"/>
              <a:t>gói</a:t>
            </a:r>
            <a:r>
              <a:rPr lang="en-US" sz="1000" dirty="0"/>
              <a:t>: 1</a:t>
            </a:r>
            <a:r>
              <a:rPr lang="vi-VN" sz="1000" dirty="0"/>
              <a:t>2</a:t>
            </a:r>
            <a:r>
              <a:rPr lang="en-US" sz="1000" dirty="0"/>
              <a:t> kg/</a:t>
            </a:r>
            <a:r>
              <a:rPr lang="en-US" sz="1000" dirty="0" err="1"/>
              <a:t>bộ</a:t>
            </a:r>
            <a:endParaRPr lang="en-US" sz="1000" dirty="0"/>
          </a:p>
        </p:txBody>
      </p:sp>
      <p:sp>
        <p:nvSpPr>
          <p:cNvPr id="14" name="TextBox 13">
            <a:extLst>
              <a:ext uri="{FF2B5EF4-FFF2-40B4-BE49-F238E27FC236}">
                <a16:creationId xmlns:a16="http://schemas.microsoft.com/office/drawing/2014/main" id="{6BA6F2F3-B0C7-E8D4-3AA5-C2184DD9C98C}"/>
              </a:ext>
            </a:extLst>
          </p:cNvPr>
          <p:cNvSpPr txBox="1"/>
          <p:nvPr/>
        </p:nvSpPr>
        <p:spPr>
          <a:xfrm>
            <a:off x="1744273" y="3279224"/>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19" name="Rounded Rectangle 10">
            <a:extLst>
              <a:ext uri="{FF2B5EF4-FFF2-40B4-BE49-F238E27FC236}">
                <a16:creationId xmlns:a16="http://schemas.microsoft.com/office/drawing/2014/main" id="{C4150D27-222B-E7AA-0A33-03C048FCCF95}"/>
              </a:ext>
            </a:extLst>
          </p:cNvPr>
          <p:cNvSpPr/>
          <p:nvPr/>
        </p:nvSpPr>
        <p:spPr>
          <a:xfrm>
            <a:off x="4270309" y="2906259"/>
            <a:ext cx="2910302" cy="84727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id="{8C5E0F2D-AF32-532F-FBF1-113EE9EB5338}"/>
              </a:ext>
            </a:extLst>
          </p:cNvPr>
          <p:cNvSpPr txBox="1"/>
          <p:nvPr/>
        </p:nvSpPr>
        <p:spPr>
          <a:xfrm>
            <a:off x="1739711" y="3441052"/>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sp>
        <p:nvSpPr>
          <p:cNvPr id="26" name="TextBox 25">
            <a:extLst>
              <a:ext uri="{FF2B5EF4-FFF2-40B4-BE49-F238E27FC236}">
                <a16:creationId xmlns:a16="http://schemas.microsoft.com/office/drawing/2014/main" id="{215908E3-8D8A-70CD-6EC8-35EB583D1FA8}"/>
              </a:ext>
            </a:extLst>
          </p:cNvPr>
          <p:cNvSpPr txBox="1"/>
          <p:nvPr/>
        </p:nvSpPr>
        <p:spPr>
          <a:xfrm>
            <a:off x="5208140" y="2927257"/>
            <a:ext cx="1533337"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Neopox</a:t>
            </a:r>
            <a:r>
              <a:rPr lang="en-US" sz="1000" b="1" i="1" dirty="0">
                <a:solidFill>
                  <a:schemeClr val="accent5"/>
                </a:solidFill>
                <a:latin typeface="Times New Roman" panose="02020603050405020304" pitchFamily="18" charset="0"/>
                <a:cs typeface="Times New Roman" panose="02020603050405020304" pitchFamily="18" charset="0"/>
              </a:rPr>
              <a:t>® </a:t>
            </a:r>
            <a:r>
              <a:rPr lang="vi-VN" sz="1000" b="1" i="1" dirty="0" err="1">
                <a:solidFill>
                  <a:schemeClr val="accent5"/>
                </a:solidFill>
                <a:latin typeface="Times New Roman" panose="02020603050405020304" pitchFamily="18" charset="0"/>
                <a:cs typeface="Times New Roman" panose="02020603050405020304" pitchFamily="18" charset="0"/>
              </a:rPr>
              <a:t>Pool</a:t>
            </a:r>
            <a:endParaRPr lang="en-US" sz="1000" b="1" i="1" dirty="0">
              <a:solidFill>
                <a:schemeClr val="accent5"/>
              </a:solidFill>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id="{E75EAEE9-FC58-1DD4-D62D-C3D0424238CB}"/>
              </a:ext>
            </a:extLst>
          </p:cNvPr>
          <p:cNvSpPr txBox="1"/>
          <p:nvPr/>
        </p:nvSpPr>
        <p:spPr>
          <a:xfrm>
            <a:off x="5212702" y="3126739"/>
            <a:ext cx="1940807" cy="246221"/>
          </a:xfrm>
          <a:prstGeom prst="rect">
            <a:avLst/>
          </a:prstGeom>
          <a:noFill/>
        </p:spPr>
        <p:txBody>
          <a:bodyPr wrap="square" rtlCol="0">
            <a:spAutoFit/>
          </a:bodyPr>
          <a:lstStyle/>
          <a:p>
            <a:r>
              <a:rPr lang="en-US" sz="1000" dirty="0"/>
              <a:t>Quy </a:t>
            </a:r>
            <a:r>
              <a:rPr lang="en-US" sz="1000" dirty="0" err="1"/>
              <a:t>cách</a:t>
            </a:r>
            <a:r>
              <a:rPr lang="en-US" sz="1000" dirty="0"/>
              <a:t> </a:t>
            </a:r>
            <a:r>
              <a:rPr lang="en-US" sz="1000" dirty="0" err="1"/>
              <a:t>đóng</a:t>
            </a:r>
            <a:r>
              <a:rPr lang="en-US" sz="1000" dirty="0"/>
              <a:t> </a:t>
            </a:r>
            <a:r>
              <a:rPr lang="en-US" sz="1000" dirty="0" err="1"/>
              <a:t>gói</a:t>
            </a:r>
            <a:r>
              <a:rPr lang="en-US" sz="1000" dirty="0"/>
              <a:t>: 1</a:t>
            </a:r>
            <a:r>
              <a:rPr lang="vi-VN" sz="1000" dirty="0"/>
              <a:t>0</a:t>
            </a:r>
            <a:r>
              <a:rPr lang="en-US" sz="1000" dirty="0"/>
              <a:t> kg/</a:t>
            </a:r>
            <a:r>
              <a:rPr lang="en-US" sz="1000" dirty="0" err="1"/>
              <a:t>bộ</a:t>
            </a:r>
            <a:endParaRPr lang="en-US" sz="1000" dirty="0"/>
          </a:p>
        </p:txBody>
      </p:sp>
      <p:sp>
        <p:nvSpPr>
          <p:cNvPr id="28" name="TextBox 27">
            <a:extLst>
              <a:ext uri="{FF2B5EF4-FFF2-40B4-BE49-F238E27FC236}">
                <a16:creationId xmlns:a16="http://schemas.microsoft.com/office/drawing/2014/main" id="{18A2D8B0-69BC-AEB6-7D09-6CE83A534660}"/>
              </a:ext>
            </a:extLst>
          </p:cNvPr>
          <p:cNvSpPr txBox="1"/>
          <p:nvPr/>
        </p:nvSpPr>
        <p:spPr>
          <a:xfrm>
            <a:off x="5212702" y="3283237"/>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29" name="TextBox 28">
            <a:extLst>
              <a:ext uri="{FF2B5EF4-FFF2-40B4-BE49-F238E27FC236}">
                <a16:creationId xmlns:a16="http://schemas.microsoft.com/office/drawing/2014/main" id="{F1DE7274-6745-C048-F65D-BBAA1C30FCC9}"/>
              </a:ext>
            </a:extLst>
          </p:cNvPr>
          <p:cNvSpPr txBox="1"/>
          <p:nvPr/>
        </p:nvSpPr>
        <p:spPr>
          <a:xfrm>
            <a:off x="5208140" y="3445065"/>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a:t>
            </a:r>
            <a:r>
              <a:rPr lang="vi-VN" sz="1000" dirty="0"/>
              <a:t>36</a:t>
            </a:r>
            <a:r>
              <a:rPr lang="en-US" sz="1000" dirty="0"/>
              <a:t> </a:t>
            </a:r>
            <a:r>
              <a:rPr lang="en-US" sz="1000" dirty="0" err="1"/>
              <a:t>tháng</a:t>
            </a:r>
            <a:endParaRPr lang="en-US" sz="1000" dirty="0"/>
          </a:p>
        </p:txBody>
      </p:sp>
      <p:pic>
        <p:nvPicPr>
          <p:cNvPr id="34" name="Picture 2">
            <a:extLst>
              <a:ext uri="{FF2B5EF4-FFF2-40B4-BE49-F238E27FC236}">
                <a16:creationId xmlns:a16="http://schemas.microsoft.com/office/drawing/2014/main" id="{E6AC1476-13BA-43B6-93AD-C7121BC79D6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6262" b="12876"/>
          <a:stretch/>
        </p:blipFill>
        <p:spPr bwMode="auto">
          <a:xfrm>
            <a:off x="805664" y="2941269"/>
            <a:ext cx="1030756" cy="730962"/>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a:extLst>
              <a:ext uri="{FF2B5EF4-FFF2-40B4-BE49-F238E27FC236}">
                <a16:creationId xmlns:a16="http://schemas.microsoft.com/office/drawing/2014/main" id="{78BC7B97-C012-9CA2-51ED-BA14D3E7FF3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7286" y="2941269"/>
            <a:ext cx="939467" cy="773938"/>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le 62">
            <a:extLst>
              <a:ext uri="{FF2B5EF4-FFF2-40B4-BE49-F238E27FC236}">
                <a16:creationId xmlns:a16="http://schemas.microsoft.com/office/drawing/2014/main" id="{DA7C875A-C4E4-18F2-8E59-6C6AC9D06493}"/>
              </a:ext>
            </a:extLst>
          </p:cNvPr>
          <p:cNvSpPr/>
          <p:nvPr/>
        </p:nvSpPr>
        <p:spPr>
          <a:xfrm>
            <a:off x="7590985" y="4732120"/>
            <a:ext cx="2910302" cy="84727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000">
              <a:latin typeface="Times New Roman" panose="02020603050405020304" pitchFamily="18" charset="0"/>
              <a:cs typeface="Times New Roman" panose="02020603050405020304" pitchFamily="18" charset="0"/>
            </a:endParaRPr>
          </a:p>
        </p:txBody>
      </p:sp>
      <p:sp>
        <p:nvSpPr>
          <p:cNvPr id="44" name="TextBox 43">
            <a:extLst>
              <a:ext uri="{FF2B5EF4-FFF2-40B4-BE49-F238E27FC236}">
                <a16:creationId xmlns:a16="http://schemas.microsoft.com/office/drawing/2014/main" id="{D49712A5-F516-165A-942E-BF774676CF6F}"/>
              </a:ext>
            </a:extLst>
          </p:cNvPr>
          <p:cNvSpPr txBox="1"/>
          <p:nvPr/>
        </p:nvSpPr>
        <p:spPr>
          <a:xfrm>
            <a:off x="8535433" y="4762493"/>
            <a:ext cx="1766723" cy="246221"/>
          </a:xfrm>
          <a:prstGeom prst="rect">
            <a:avLst/>
          </a:prstGeom>
          <a:noFill/>
        </p:spPr>
        <p:txBody>
          <a:bodyPr wrap="square" rtlCol="0">
            <a:spAutoFit/>
          </a:bodyPr>
          <a:lstStyle/>
          <a:p>
            <a:r>
              <a:rPr lang="vi-VN" sz="1000" b="1" i="1" dirty="0" err="1">
                <a:solidFill>
                  <a:schemeClr val="accent5"/>
                </a:solidFill>
                <a:latin typeface="Times New Roman" panose="02020603050405020304" pitchFamily="18" charset="0"/>
                <a:cs typeface="Times New Roman" panose="02020603050405020304" pitchFamily="18" charset="0"/>
              </a:rPr>
              <a:t>Acqua</a:t>
            </a:r>
            <a:r>
              <a:rPr lang="vi-VN" sz="1000" b="1" i="1" dirty="0">
                <a:solidFill>
                  <a:schemeClr val="accent5"/>
                </a:solidFill>
                <a:latin typeface="Times New Roman" panose="02020603050405020304" pitchFamily="18" charset="0"/>
                <a:cs typeface="Times New Roman" panose="02020603050405020304" pitchFamily="18" charset="0"/>
              </a:rPr>
              <a:t> </a:t>
            </a:r>
            <a:r>
              <a:rPr lang="vi-VN" sz="1000" b="1" i="1" dirty="0" err="1">
                <a:solidFill>
                  <a:schemeClr val="accent5"/>
                </a:solidFill>
                <a:latin typeface="Times New Roman" panose="02020603050405020304" pitchFamily="18" charset="0"/>
                <a:cs typeface="Times New Roman" panose="02020603050405020304" pitchFamily="18" charset="0"/>
              </a:rPr>
              <a:t>Primer</a:t>
            </a:r>
            <a:endParaRPr lang="en-US" sz="1000" b="1" i="1" dirty="0">
              <a:solidFill>
                <a:schemeClr val="accent5"/>
              </a:solidFill>
              <a:latin typeface="Times New Roman" panose="02020603050405020304" pitchFamily="18" charset="0"/>
              <a:cs typeface="Times New Roman" panose="02020603050405020304" pitchFamily="18" charset="0"/>
            </a:endParaRPr>
          </a:p>
        </p:txBody>
      </p:sp>
      <p:sp>
        <p:nvSpPr>
          <p:cNvPr id="45" name="TextBox 44">
            <a:extLst>
              <a:ext uri="{FF2B5EF4-FFF2-40B4-BE49-F238E27FC236}">
                <a16:creationId xmlns:a16="http://schemas.microsoft.com/office/drawing/2014/main" id="{E3887CF9-D04F-F282-65BD-4EB490BE225A}"/>
              </a:ext>
            </a:extLst>
          </p:cNvPr>
          <p:cNvSpPr txBox="1"/>
          <p:nvPr/>
        </p:nvSpPr>
        <p:spPr>
          <a:xfrm>
            <a:off x="8485474" y="4926892"/>
            <a:ext cx="1940807" cy="246221"/>
          </a:xfrm>
          <a:prstGeom prst="rect">
            <a:avLst/>
          </a:prstGeom>
          <a:noFill/>
        </p:spPr>
        <p:txBody>
          <a:bodyPr wrap="square" rtlCol="0">
            <a:spAutoFit/>
          </a:bodyPr>
          <a:lstStyle/>
          <a:p>
            <a:r>
              <a:rPr lang="en-US" sz="1000" dirty="0"/>
              <a:t>Quy </a:t>
            </a:r>
            <a:r>
              <a:rPr lang="en-US" sz="1000" dirty="0" err="1"/>
              <a:t>cách</a:t>
            </a:r>
            <a:r>
              <a:rPr lang="en-US" sz="1000" dirty="0"/>
              <a:t> </a:t>
            </a:r>
            <a:r>
              <a:rPr lang="en-US" sz="1000" dirty="0" err="1"/>
              <a:t>đóng</a:t>
            </a:r>
            <a:r>
              <a:rPr lang="en-US" sz="1000" dirty="0"/>
              <a:t> </a:t>
            </a:r>
            <a:r>
              <a:rPr lang="en-US" sz="1000" dirty="0" err="1"/>
              <a:t>gói</a:t>
            </a:r>
            <a:r>
              <a:rPr lang="en-US" sz="1000" dirty="0"/>
              <a:t>: </a:t>
            </a:r>
            <a:r>
              <a:rPr lang="vi-VN" sz="1000" dirty="0"/>
              <a:t>7 </a:t>
            </a:r>
            <a:r>
              <a:rPr lang="en-US" sz="1000" dirty="0"/>
              <a:t>kg/</a:t>
            </a:r>
            <a:r>
              <a:rPr lang="en-US" sz="1000" dirty="0" err="1"/>
              <a:t>bộ</a:t>
            </a:r>
            <a:endParaRPr lang="en-US" sz="1000" dirty="0"/>
          </a:p>
        </p:txBody>
      </p:sp>
      <p:sp>
        <p:nvSpPr>
          <p:cNvPr id="46" name="TextBox 45">
            <a:extLst>
              <a:ext uri="{FF2B5EF4-FFF2-40B4-BE49-F238E27FC236}">
                <a16:creationId xmlns:a16="http://schemas.microsoft.com/office/drawing/2014/main" id="{09B3A2E9-92E6-8B5C-0889-FFFC62D3631E}"/>
              </a:ext>
            </a:extLst>
          </p:cNvPr>
          <p:cNvSpPr txBox="1"/>
          <p:nvPr/>
        </p:nvSpPr>
        <p:spPr>
          <a:xfrm>
            <a:off x="8485474" y="5083390"/>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47" name="TextBox 46">
            <a:extLst>
              <a:ext uri="{FF2B5EF4-FFF2-40B4-BE49-F238E27FC236}">
                <a16:creationId xmlns:a16="http://schemas.microsoft.com/office/drawing/2014/main" id="{867251AE-F2E8-3510-D8C3-C107C38CE148}"/>
              </a:ext>
            </a:extLst>
          </p:cNvPr>
          <p:cNvSpPr txBox="1"/>
          <p:nvPr/>
        </p:nvSpPr>
        <p:spPr>
          <a:xfrm>
            <a:off x="8480912" y="5245218"/>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pic>
        <p:nvPicPr>
          <p:cNvPr id="1030" name="Picture 6">
            <a:extLst>
              <a:ext uri="{FF2B5EF4-FFF2-40B4-BE49-F238E27FC236}">
                <a16:creationId xmlns:a16="http://schemas.microsoft.com/office/drawing/2014/main" id="{2C9DAA9C-AB35-95AF-C107-172F277143F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37585" y="4682601"/>
            <a:ext cx="880054" cy="880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46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500"/>
                                        <p:tgtEl>
                                          <p:spTgt spid="2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500"/>
                                        <p:tgtEl>
                                          <p:spTgt spid="22"/>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down)">
                                      <p:cBhvr>
                                        <p:cTn id="40" dur="5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barn(inVertical)">
                                      <p:cBhvr>
                                        <p:cTn id="54" dur="500"/>
                                        <p:tgtEl>
                                          <p:spTgt spid="17"/>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barn(inVertical)">
                                      <p:cBhvr>
                                        <p:cTn id="57" dur="500"/>
                                        <p:tgtEl>
                                          <p:spTgt spid="18"/>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barn(inVertical)">
                                      <p:cBhvr>
                                        <p:cTn id="60" dur="500"/>
                                        <p:tgtEl>
                                          <p:spTgt spid="37"/>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barn(inVertical)">
                                      <p:cBhvr>
                                        <p:cTn id="63" dur="500"/>
                                        <p:tgtEl>
                                          <p:spTgt spid="38"/>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barn(inVertical)">
                                      <p:cBhvr>
                                        <p:cTn id="66" dur="500"/>
                                        <p:tgtEl>
                                          <p:spTgt spid="39"/>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barn(inVertical)">
                                      <p:cBhvr>
                                        <p:cTn id="69" dur="500"/>
                                        <p:tgtEl>
                                          <p:spTgt spid="40"/>
                                        </p:tgtEl>
                                      </p:cBhvr>
                                    </p:animEffect>
                                  </p:childTnLst>
                                </p:cTn>
                              </p:par>
                              <p:par>
                                <p:cTn id="70" presetID="16" presetClass="entr" presetSubtype="21"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barn(inVertical)">
                                      <p:cBhvr>
                                        <p:cTn id="72" dur="500"/>
                                        <p:tgtEl>
                                          <p:spTgt spid="41"/>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barn(inVertical)">
                                      <p:cBhvr>
                                        <p:cTn id="75" dur="500"/>
                                        <p:tgtEl>
                                          <p:spTgt spid="42"/>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barn(inVertical)">
                                      <p:cBhvr>
                                        <p:cTn id="78" dur="500"/>
                                        <p:tgtEl>
                                          <p:spTgt spid="43"/>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wipe(down)">
                                      <p:cBhvr>
                                        <p:cTn id="83" dur="500"/>
                                        <p:tgtEl>
                                          <p:spTgt spid="8"/>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ipe(down)">
                                      <p:cBhvr>
                                        <p:cTn id="86" dur="500"/>
                                        <p:tgtEl>
                                          <p:spTgt spid="12"/>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wipe(down)">
                                      <p:cBhvr>
                                        <p:cTn id="89" dur="500"/>
                                        <p:tgtEl>
                                          <p:spTgt spid="13"/>
                                        </p:tgtEl>
                                      </p:cBhvr>
                                    </p:animEffect>
                                  </p:childTnLst>
                                </p:cTn>
                              </p:par>
                              <p:par>
                                <p:cTn id="90" presetID="22" presetClass="entr" presetSubtype="4" fill="hold" grpId="0" nodeType="withEffect">
                                  <p:stCondLst>
                                    <p:cond delay="0"/>
                                  </p:stCondLst>
                                  <p:childTnLst>
                                    <p:set>
                                      <p:cBhvr>
                                        <p:cTn id="91" dur="1" fill="hold">
                                          <p:stCondLst>
                                            <p:cond delay="0"/>
                                          </p:stCondLst>
                                        </p:cTn>
                                        <p:tgtEl>
                                          <p:spTgt spid="14"/>
                                        </p:tgtEl>
                                        <p:attrNameLst>
                                          <p:attrName>style.visibility</p:attrName>
                                        </p:attrNameLst>
                                      </p:cBhvr>
                                      <p:to>
                                        <p:strVal val="visible"/>
                                      </p:to>
                                    </p:set>
                                    <p:animEffect transition="in" filter="wipe(down)">
                                      <p:cBhvr>
                                        <p:cTn id="92" dur="500"/>
                                        <p:tgtEl>
                                          <p:spTgt spid="14"/>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wipe(down)">
                                      <p:cBhvr>
                                        <p:cTn id="95" dur="500"/>
                                        <p:tgtEl>
                                          <p:spTgt spid="19"/>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wipe(down)">
                                      <p:cBhvr>
                                        <p:cTn id="98" dur="500"/>
                                        <p:tgtEl>
                                          <p:spTgt spid="25"/>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wipe(down)">
                                      <p:cBhvr>
                                        <p:cTn id="101" dur="500"/>
                                        <p:tgtEl>
                                          <p:spTgt spid="26"/>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27"/>
                                        </p:tgtEl>
                                        <p:attrNameLst>
                                          <p:attrName>style.visibility</p:attrName>
                                        </p:attrNameLst>
                                      </p:cBhvr>
                                      <p:to>
                                        <p:strVal val="visible"/>
                                      </p:to>
                                    </p:set>
                                    <p:animEffect transition="in" filter="wipe(down)">
                                      <p:cBhvr>
                                        <p:cTn id="104" dur="500"/>
                                        <p:tgtEl>
                                          <p:spTgt spid="27"/>
                                        </p:tgtEl>
                                      </p:cBhvr>
                                    </p:animEffect>
                                  </p:childTnLst>
                                </p:cTn>
                              </p:par>
                              <p:par>
                                <p:cTn id="105" presetID="22" presetClass="entr" presetSubtype="4" fill="hold" grpId="0" nodeType="with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wipe(down)">
                                      <p:cBhvr>
                                        <p:cTn id="107" dur="500"/>
                                        <p:tgtEl>
                                          <p:spTgt spid="28"/>
                                        </p:tgtEl>
                                      </p:cBhvr>
                                    </p:animEffect>
                                  </p:childTnLst>
                                </p:cTn>
                              </p:par>
                              <p:par>
                                <p:cTn id="108" presetID="22" presetClass="entr" presetSubtype="4" fill="hold" grpId="0" nodeType="withEffect">
                                  <p:stCondLst>
                                    <p:cond delay="0"/>
                                  </p:stCondLst>
                                  <p:childTnLst>
                                    <p:set>
                                      <p:cBhvr>
                                        <p:cTn id="109" dur="1" fill="hold">
                                          <p:stCondLst>
                                            <p:cond delay="0"/>
                                          </p:stCondLst>
                                        </p:cTn>
                                        <p:tgtEl>
                                          <p:spTgt spid="29"/>
                                        </p:tgtEl>
                                        <p:attrNameLst>
                                          <p:attrName>style.visibility</p:attrName>
                                        </p:attrNameLst>
                                      </p:cBhvr>
                                      <p:to>
                                        <p:strVal val="visible"/>
                                      </p:to>
                                    </p:set>
                                    <p:animEffect transition="in" filter="wipe(down)">
                                      <p:cBhvr>
                                        <p:cTn id="110" dur="500"/>
                                        <p:tgtEl>
                                          <p:spTgt spid="29"/>
                                        </p:tgtEl>
                                      </p:cBhvr>
                                    </p:animEffect>
                                  </p:childTnLst>
                                </p:cTn>
                              </p:par>
                              <p:par>
                                <p:cTn id="111" presetID="16" presetClass="entr" presetSubtype="21"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barn(inVertical)">
                                      <p:cBhvr>
                                        <p:cTn id="113" dur="500"/>
                                        <p:tgtEl>
                                          <p:spTgt spid="36"/>
                                        </p:tgtEl>
                                      </p:cBhvr>
                                    </p:animEffect>
                                  </p:childTnLst>
                                </p:cTn>
                              </p:par>
                              <p:par>
                                <p:cTn id="114" presetID="16" presetClass="entr" presetSubtype="21" fill="hold" grpId="0" nodeType="withEffect">
                                  <p:stCondLst>
                                    <p:cond delay="0"/>
                                  </p:stCondLst>
                                  <p:childTnLst>
                                    <p:set>
                                      <p:cBhvr>
                                        <p:cTn id="115" dur="1" fill="hold">
                                          <p:stCondLst>
                                            <p:cond delay="0"/>
                                          </p:stCondLst>
                                        </p:cTn>
                                        <p:tgtEl>
                                          <p:spTgt spid="44"/>
                                        </p:tgtEl>
                                        <p:attrNameLst>
                                          <p:attrName>style.visibility</p:attrName>
                                        </p:attrNameLst>
                                      </p:cBhvr>
                                      <p:to>
                                        <p:strVal val="visible"/>
                                      </p:to>
                                    </p:set>
                                    <p:animEffect transition="in" filter="barn(inVertical)">
                                      <p:cBhvr>
                                        <p:cTn id="116" dur="500"/>
                                        <p:tgtEl>
                                          <p:spTgt spid="44"/>
                                        </p:tgtEl>
                                      </p:cBhvr>
                                    </p:animEffect>
                                  </p:childTnLst>
                                </p:cTn>
                              </p:par>
                              <p:par>
                                <p:cTn id="117" presetID="16" presetClass="entr" presetSubtype="21" fill="hold" grpId="0" nodeType="withEffect">
                                  <p:stCondLst>
                                    <p:cond delay="0"/>
                                  </p:stCondLst>
                                  <p:childTnLst>
                                    <p:set>
                                      <p:cBhvr>
                                        <p:cTn id="118" dur="1" fill="hold">
                                          <p:stCondLst>
                                            <p:cond delay="0"/>
                                          </p:stCondLst>
                                        </p:cTn>
                                        <p:tgtEl>
                                          <p:spTgt spid="45"/>
                                        </p:tgtEl>
                                        <p:attrNameLst>
                                          <p:attrName>style.visibility</p:attrName>
                                        </p:attrNameLst>
                                      </p:cBhvr>
                                      <p:to>
                                        <p:strVal val="visible"/>
                                      </p:to>
                                    </p:set>
                                    <p:animEffect transition="in" filter="barn(inVertical)">
                                      <p:cBhvr>
                                        <p:cTn id="119" dur="500"/>
                                        <p:tgtEl>
                                          <p:spTgt spid="45"/>
                                        </p:tgtEl>
                                      </p:cBhvr>
                                    </p:animEffect>
                                  </p:childTnLst>
                                </p:cTn>
                              </p:par>
                              <p:par>
                                <p:cTn id="120" presetID="16" presetClass="entr" presetSubtype="21" fill="hold" grpId="0" nodeType="withEffect">
                                  <p:stCondLst>
                                    <p:cond delay="0"/>
                                  </p:stCondLst>
                                  <p:childTnLst>
                                    <p:set>
                                      <p:cBhvr>
                                        <p:cTn id="121" dur="1" fill="hold">
                                          <p:stCondLst>
                                            <p:cond delay="0"/>
                                          </p:stCondLst>
                                        </p:cTn>
                                        <p:tgtEl>
                                          <p:spTgt spid="46"/>
                                        </p:tgtEl>
                                        <p:attrNameLst>
                                          <p:attrName>style.visibility</p:attrName>
                                        </p:attrNameLst>
                                      </p:cBhvr>
                                      <p:to>
                                        <p:strVal val="visible"/>
                                      </p:to>
                                    </p:set>
                                    <p:animEffect transition="in" filter="barn(inVertical)">
                                      <p:cBhvr>
                                        <p:cTn id="122" dur="500"/>
                                        <p:tgtEl>
                                          <p:spTgt spid="46"/>
                                        </p:tgtEl>
                                      </p:cBhvr>
                                    </p:animEffect>
                                  </p:childTnLst>
                                </p:cTn>
                              </p:par>
                              <p:par>
                                <p:cTn id="123" presetID="16" presetClass="entr" presetSubtype="21" fill="hold" grpId="0" nodeType="withEffect">
                                  <p:stCondLst>
                                    <p:cond delay="0"/>
                                  </p:stCondLst>
                                  <p:childTnLst>
                                    <p:set>
                                      <p:cBhvr>
                                        <p:cTn id="124" dur="1" fill="hold">
                                          <p:stCondLst>
                                            <p:cond delay="0"/>
                                          </p:stCondLst>
                                        </p:cTn>
                                        <p:tgtEl>
                                          <p:spTgt spid="47"/>
                                        </p:tgtEl>
                                        <p:attrNameLst>
                                          <p:attrName>style.visibility</p:attrName>
                                        </p:attrNameLst>
                                      </p:cBhvr>
                                      <p:to>
                                        <p:strVal val="visible"/>
                                      </p:to>
                                    </p:set>
                                    <p:animEffect transition="in" filter="barn(inVertical)">
                                      <p:cBhvr>
                                        <p:cTn id="12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9" grpId="0"/>
      <p:bldP spid="10" grpId="0"/>
      <p:bldP spid="11" grpId="0" animBg="1"/>
      <p:bldP spid="15" grpId="0" animBg="1"/>
      <p:bldP spid="16" grpId="0" animBg="1"/>
      <p:bldP spid="17" grpId="0"/>
      <p:bldP spid="18" grpId="0" animBg="1"/>
      <p:bldP spid="20" grpId="0"/>
      <p:bldP spid="21" grpId="0"/>
      <p:bldP spid="22" grpId="0"/>
      <p:bldP spid="23" grpId="0"/>
      <p:bldP spid="24" grpId="0"/>
      <p:bldP spid="37" grpId="0"/>
      <p:bldP spid="38" grpId="0"/>
      <p:bldP spid="39" grpId="0"/>
      <p:bldP spid="40" grpId="0"/>
      <p:bldP spid="41" grpId="0"/>
      <p:bldP spid="42" grpId="0"/>
      <p:bldP spid="43" grpId="0"/>
      <p:bldP spid="8" grpId="0" animBg="1"/>
      <p:bldP spid="12" grpId="0"/>
      <p:bldP spid="13" grpId="0"/>
      <p:bldP spid="14" grpId="0"/>
      <p:bldP spid="19" grpId="0" animBg="1"/>
      <p:bldP spid="25" grpId="0"/>
      <p:bldP spid="26" grpId="0"/>
      <p:bldP spid="27" grpId="0"/>
      <p:bldP spid="28" grpId="0"/>
      <p:bldP spid="29" grpId="0"/>
      <p:bldP spid="36" grpId="0" animBg="1"/>
      <p:bldP spid="44" grpId="0"/>
      <p:bldP spid="45" grpId="0"/>
      <p:bldP spid="46"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8</a:t>
            </a:fld>
            <a:endParaRPr lang="en-US"/>
          </a:p>
        </p:txBody>
      </p:sp>
      <p:sp>
        <p:nvSpPr>
          <p:cNvPr id="7" name="Parallelogram 6">
            <a:extLst>
              <a:ext uri="{FF2B5EF4-FFF2-40B4-BE49-F238E27FC236}">
                <a16:creationId xmlns:a16="http://schemas.microsoft.com/office/drawing/2014/main" id="{7E8E30B0-19A7-3EAB-BF8A-DA3F8492F855}"/>
              </a:ext>
            </a:extLst>
          </p:cNvPr>
          <p:cNvSpPr/>
          <p:nvPr/>
        </p:nvSpPr>
        <p:spPr>
          <a:xfrm>
            <a:off x="705463" y="1300058"/>
            <a:ext cx="3526073" cy="27546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latin typeface="Times New Roman" panose="02020603050405020304" pitchFamily="18" charset="0"/>
                <a:cs typeface="Times New Roman" panose="02020603050405020304" pitchFamily="18" charset="0"/>
              </a:rPr>
              <a:t>ỨNG DỤNG</a:t>
            </a:r>
          </a:p>
        </p:txBody>
      </p:sp>
      <p:sp>
        <p:nvSpPr>
          <p:cNvPr id="32" name="TextBox 31">
            <a:extLst>
              <a:ext uri="{FF2B5EF4-FFF2-40B4-BE49-F238E27FC236}">
                <a16:creationId xmlns:a16="http://schemas.microsoft.com/office/drawing/2014/main" id="{9F03DB65-F3FB-301D-41AF-79EE9B22C49C}"/>
              </a:ext>
            </a:extLst>
          </p:cNvPr>
          <p:cNvSpPr txBox="1"/>
          <p:nvPr/>
        </p:nvSpPr>
        <p:spPr>
          <a:xfrm>
            <a:off x="878052" y="1822471"/>
            <a:ext cx="5679760" cy="369332"/>
          </a:xfrm>
          <a:prstGeom prst="rect">
            <a:avLst/>
          </a:prstGeom>
          <a:noFill/>
        </p:spPr>
        <p:txBody>
          <a:bodyPr wrap="none" rtlCol="0">
            <a:spAutoFit/>
          </a:bodyPr>
          <a:lstStyle/>
          <a:p>
            <a:r>
              <a:rPr lang="vi-VN" dirty="0"/>
              <a:t>- Chống thấm sàn nhà xưởng, tầng hầm, sân thượng.</a:t>
            </a:r>
            <a:endParaRPr lang="en-US" dirty="0"/>
          </a:p>
        </p:txBody>
      </p:sp>
      <p:sp>
        <p:nvSpPr>
          <p:cNvPr id="33" name="TextBox 32">
            <a:extLst>
              <a:ext uri="{FF2B5EF4-FFF2-40B4-BE49-F238E27FC236}">
                <a16:creationId xmlns:a16="http://schemas.microsoft.com/office/drawing/2014/main" id="{67E71D28-D455-AD73-9309-2157A48C4262}"/>
              </a:ext>
            </a:extLst>
          </p:cNvPr>
          <p:cNvSpPr txBox="1"/>
          <p:nvPr/>
        </p:nvSpPr>
        <p:spPr>
          <a:xfrm>
            <a:off x="878052" y="2300352"/>
            <a:ext cx="3438762"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Bể</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ch</a:t>
            </a:r>
            <a:r>
              <a:rPr lang="vi-VN" dirty="0">
                <a:latin typeface="Arial" panose="020B0604020202020204" pitchFamily="34" charset="0"/>
                <a:cs typeface="Arial" panose="020B0604020202020204" pitchFamily="34" charset="0"/>
              </a:rPr>
              <a:t>ứ</a:t>
            </a:r>
            <a:r>
              <a:rPr lang="en-US" dirty="0">
                <a:latin typeface="Arial" panose="020B0604020202020204" pitchFamily="34" charset="0"/>
                <a:cs typeface="Arial" panose="020B0604020202020204" pitchFamily="34" charset="0"/>
              </a:rPr>
              <a:t>a </a:t>
            </a:r>
            <a:r>
              <a:rPr lang="en-US" dirty="0" err="1">
                <a:latin typeface="Arial" panose="020B0604020202020204" pitchFamily="34" charset="0"/>
                <a:cs typeface="Arial" panose="020B0604020202020204" pitchFamily="34" charset="0"/>
              </a:rPr>
              <a:t>nước</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bể</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hóa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chất</a:t>
            </a:r>
            <a:r>
              <a:rPr lang="en-US" dirty="0">
                <a:latin typeface="Arial" panose="020B0604020202020204" pitchFamily="34" charset="0"/>
                <a:cs typeface="Arial" panose="020B0604020202020204" pitchFamily="34" charset="0"/>
              </a:rPr>
              <a:t>,…</a:t>
            </a:r>
          </a:p>
        </p:txBody>
      </p:sp>
      <p:sp>
        <p:nvSpPr>
          <p:cNvPr id="8" name="Rectangle 4">
            <a:extLst>
              <a:ext uri="{FF2B5EF4-FFF2-40B4-BE49-F238E27FC236}">
                <a16:creationId xmlns:a16="http://schemas.microsoft.com/office/drawing/2014/main" id="{EF82FFED-2FB1-F3AA-6D58-F08A2CFAB678}"/>
              </a:ext>
            </a:extLst>
          </p:cNvPr>
          <p:cNvSpPr>
            <a:spLocks noChangeArrowheads="1"/>
          </p:cNvSpPr>
          <p:nvPr/>
        </p:nvSpPr>
        <p:spPr bwMode="auto">
          <a:xfrm>
            <a:off x="878052" y="2778233"/>
            <a:ext cx="946605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vi-VN"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Nhà</a:t>
            </a:r>
            <a:r>
              <a:rPr lang="en-US" altLang="en-US" dirty="0">
                <a:latin typeface="Arial" panose="020B0604020202020204" pitchFamily="34" charset="0"/>
              </a:rPr>
              <a:t> </a:t>
            </a:r>
            <a:r>
              <a:rPr lang="en-US" altLang="en-US" dirty="0" err="1">
                <a:latin typeface="Arial" panose="020B0604020202020204" pitchFamily="34" charset="0"/>
              </a:rPr>
              <a:t>máy</a:t>
            </a:r>
            <a:r>
              <a:rPr lang="en-US" altLang="en-US" dirty="0">
                <a:latin typeface="Arial" panose="020B0604020202020204" pitchFamily="34" charset="0"/>
              </a:rPr>
              <a:t> </a:t>
            </a:r>
            <a:r>
              <a:rPr lang="en-US" altLang="en-US" dirty="0" err="1">
                <a:latin typeface="Arial" panose="020B0604020202020204" pitchFamily="34" charset="0"/>
              </a:rPr>
              <a:t>thực</a:t>
            </a:r>
            <a:r>
              <a:rPr lang="en-US" altLang="en-US" dirty="0">
                <a:latin typeface="Arial" panose="020B0604020202020204" pitchFamily="34" charset="0"/>
              </a:rPr>
              <a:t> </a:t>
            </a:r>
            <a:r>
              <a:rPr lang="en-US" altLang="en-US" dirty="0" err="1">
                <a:latin typeface="Arial" panose="020B0604020202020204" pitchFamily="34" charset="0"/>
              </a:rPr>
              <a:t>phẩm</a:t>
            </a:r>
            <a:r>
              <a:rPr lang="en-US" altLang="en-US" dirty="0">
                <a:latin typeface="Arial" panose="020B0604020202020204" pitchFamily="34" charset="0"/>
              </a:rPr>
              <a:t>, </a:t>
            </a:r>
            <a:r>
              <a:rPr lang="en-US" altLang="en-US" dirty="0" err="1">
                <a:latin typeface="Arial" panose="020B0604020202020204" pitchFamily="34" charset="0"/>
              </a:rPr>
              <a:t>dược</a:t>
            </a:r>
            <a:r>
              <a:rPr lang="en-US" altLang="en-US" dirty="0">
                <a:latin typeface="Arial" panose="020B0604020202020204" pitchFamily="34" charset="0"/>
              </a:rPr>
              <a:t> </a:t>
            </a:r>
            <a:r>
              <a:rPr lang="en-US" altLang="en-US" dirty="0" err="1">
                <a:latin typeface="Arial" panose="020B0604020202020204" pitchFamily="34" charset="0"/>
              </a:rPr>
              <a:t>phẩm</a:t>
            </a:r>
            <a:r>
              <a:rPr lang="en-US" altLang="en-US" dirty="0">
                <a:latin typeface="Arial" panose="020B0604020202020204" pitchFamily="34" charset="0"/>
              </a:rPr>
              <a:t>, </a:t>
            </a:r>
            <a:r>
              <a:rPr lang="en-US" altLang="en-US" dirty="0" err="1">
                <a:latin typeface="Arial" panose="020B0604020202020204" pitchFamily="34" charset="0"/>
              </a:rPr>
              <a:t>bệnh</a:t>
            </a:r>
            <a:r>
              <a:rPr lang="en-US" altLang="en-US" dirty="0">
                <a:latin typeface="Arial" panose="020B0604020202020204" pitchFamily="34" charset="0"/>
              </a:rPr>
              <a:t> </a:t>
            </a:r>
            <a:r>
              <a:rPr lang="en-US" altLang="en-US" dirty="0" err="1">
                <a:latin typeface="Arial" panose="020B0604020202020204" pitchFamily="34" charset="0"/>
              </a:rPr>
              <a:t>viện</a:t>
            </a:r>
            <a:r>
              <a:rPr lang="en-US" altLang="en-US" dirty="0">
                <a:latin typeface="Arial" panose="020B0604020202020204" pitchFamily="34" charset="0"/>
              </a:rPr>
              <a:t> – </a:t>
            </a:r>
            <a:r>
              <a:rPr lang="en-US" altLang="en-US" dirty="0" err="1">
                <a:latin typeface="Arial" panose="020B0604020202020204" pitchFamily="34" charset="0"/>
              </a:rPr>
              <a:t>nơi</a:t>
            </a:r>
            <a:r>
              <a:rPr lang="en-US" altLang="en-US" dirty="0">
                <a:latin typeface="Arial" panose="020B0604020202020204" pitchFamily="34" charset="0"/>
              </a:rPr>
              <a:t> </a:t>
            </a:r>
            <a:r>
              <a:rPr lang="en-US" altLang="en-US" dirty="0" err="1">
                <a:latin typeface="Arial" panose="020B0604020202020204" pitchFamily="34" charset="0"/>
              </a:rPr>
              <a:t>yêu</a:t>
            </a:r>
            <a:r>
              <a:rPr lang="en-US" altLang="en-US" dirty="0">
                <a:latin typeface="Arial" panose="020B0604020202020204" pitchFamily="34" charset="0"/>
              </a:rPr>
              <a:t> </a:t>
            </a:r>
            <a:r>
              <a:rPr lang="en-US" altLang="en-US" dirty="0" err="1">
                <a:latin typeface="Arial" panose="020B0604020202020204" pitchFamily="34" charset="0"/>
              </a:rPr>
              <a:t>cầu</a:t>
            </a:r>
            <a:r>
              <a:rPr lang="en-US" altLang="en-US" dirty="0">
                <a:latin typeface="Arial" panose="020B0604020202020204" pitchFamily="34" charset="0"/>
              </a:rPr>
              <a:t> </a:t>
            </a:r>
            <a:r>
              <a:rPr lang="en-US" altLang="en-US" dirty="0" err="1">
                <a:latin typeface="Arial" panose="020B0604020202020204" pitchFamily="34" charset="0"/>
              </a:rPr>
              <a:t>bề</a:t>
            </a:r>
            <a:r>
              <a:rPr lang="en-US" altLang="en-US" dirty="0">
                <a:latin typeface="Arial" panose="020B0604020202020204" pitchFamily="34" charset="0"/>
              </a:rPr>
              <a:t> </a:t>
            </a:r>
            <a:r>
              <a:rPr lang="en-US" altLang="en-US" dirty="0" err="1">
                <a:latin typeface="Arial" panose="020B0604020202020204" pitchFamily="34" charset="0"/>
              </a:rPr>
              <a:t>mặt</a:t>
            </a:r>
            <a:r>
              <a:rPr lang="en-US" altLang="en-US" dirty="0">
                <a:latin typeface="Arial" panose="020B0604020202020204" pitchFamily="34" charset="0"/>
              </a:rPr>
              <a:t> </a:t>
            </a:r>
            <a:r>
              <a:rPr lang="en-US" altLang="en-US" dirty="0" err="1">
                <a:latin typeface="Arial" panose="020B0604020202020204" pitchFamily="34" charset="0"/>
              </a:rPr>
              <a:t>sạch</a:t>
            </a:r>
            <a:r>
              <a:rPr lang="en-US" altLang="en-US" dirty="0">
                <a:latin typeface="Arial" panose="020B0604020202020204" pitchFamily="34" charset="0"/>
              </a:rPr>
              <a:t> </a:t>
            </a:r>
            <a:r>
              <a:rPr lang="en-US" altLang="en-US" dirty="0" err="1">
                <a:latin typeface="Arial" panose="020B0604020202020204" pitchFamily="34" charset="0"/>
              </a:rPr>
              <a:t>sẽ</a:t>
            </a:r>
            <a:r>
              <a:rPr lang="en-US" altLang="en-US" dirty="0">
                <a:latin typeface="Arial" panose="020B0604020202020204" pitchFamily="34" charset="0"/>
              </a:rPr>
              <a:t>, </a:t>
            </a:r>
            <a:r>
              <a:rPr lang="en-US" altLang="en-US" dirty="0" err="1">
                <a:latin typeface="Arial" panose="020B0604020202020204" pitchFamily="34" charset="0"/>
              </a:rPr>
              <a:t>kháng</a:t>
            </a:r>
            <a:r>
              <a:rPr lang="en-US" altLang="en-US" dirty="0">
                <a:latin typeface="Arial" panose="020B0604020202020204" pitchFamily="34" charset="0"/>
              </a:rPr>
              <a:t> </a:t>
            </a:r>
            <a:r>
              <a:rPr lang="en-US" altLang="en-US" dirty="0" err="1">
                <a:latin typeface="Arial" panose="020B0604020202020204" pitchFamily="34" charset="0"/>
              </a:rPr>
              <a:t>khuẩn</a:t>
            </a:r>
            <a:r>
              <a:rPr lang="en-US" altLang="en-US" dirty="0">
                <a:latin typeface="Arial" panose="020B0604020202020204" pitchFamily="34" charset="0"/>
              </a:rPr>
              <a:t>. </a:t>
            </a:r>
          </a:p>
        </p:txBody>
      </p:sp>
      <p:sp>
        <p:nvSpPr>
          <p:cNvPr id="9" name="TextBox 8">
            <a:extLst>
              <a:ext uri="{FF2B5EF4-FFF2-40B4-BE49-F238E27FC236}">
                <a16:creationId xmlns:a16="http://schemas.microsoft.com/office/drawing/2014/main" id="{E27F7225-4465-819E-5D57-F47B9271B152}"/>
              </a:ext>
            </a:extLst>
          </p:cNvPr>
          <p:cNvSpPr txBox="1"/>
          <p:nvPr/>
        </p:nvSpPr>
        <p:spPr>
          <a:xfrm>
            <a:off x="851655" y="3256114"/>
            <a:ext cx="8988358" cy="646331"/>
          </a:xfrm>
          <a:prstGeom prst="rect">
            <a:avLst/>
          </a:prstGeom>
          <a:noFill/>
        </p:spPr>
        <p:txBody>
          <a:bodyPr wrap="none" rtlCol="0">
            <a:spAutoFit/>
          </a:bodyPr>
          <a:lstStyle/>
          <a:p>
            <a:r>
              <a:rPr lang="vi-VN" altLang="en-US" dirty="0">
                <a:latin typeface="Arial" panose="020B0604020202020204" pitchFamily="34" charset="0"/>
              </a:rPr>
              <a:t>- </a:t>
            </a:r>
            <a:r>
              <a:rPr lang="en-US" altLang="en-US" dirty="0">
                <a:latin typeface="Arial" panose="020B0604020202020204" pitchFamily="34" charset="0"/>
              </a:rPr>
              <a:t>Khu </a:t>
            </a:r>
            <a:r>
              <a:rPr lang="en-US" altLang="en-US" dirty="0" err="1">
                <a:latin typeface="Arial" panose="020B0604020202020204" pitchFamily="34" charset="0"/>
              </a:rPr>
              <a:t>vực</a:t>
            </a:r>
            <a:r>
              <a:rPr lang="en-US" altLang="en-US" dirty="0">
                <a:latin typeface="Arial" panose="020B0604020202020204" pitchFamily="34" charset="0"/>
              </a:rPr>
              <a:t> </a:t>
            </a:r>
            <a:r>
              <a:rPr lang="en-US" altLang="en-US" dirty="0" err="1">
                <a:latin typeface="Arial" panose="020B0604020202020204" pitchFamily="34" charset="0"/>
              </a:rPr>
              <a:t>có</a:t>
            </a:r>
            <a:r>
              <a:rPr lang="en-US" altLang="en-US" dirty="0">
                <a:latin typeface="Arial" panose="020B0604020202020204" pitchFamily="34" charset="0"/>
              </a:rPr>
              <a:t> </a:t>
            </a:r>
            <a:r>
              <a:rPr lang="en-US" altLang="en-US" dirty="0" err="1">
                <a:latin typeface="Arial" panose="020B0604020202020204" pitchFamily="34" charset="0"/>
              </a:rPr>
              <a:t>môi</a:t>
            </a:r>
            <a:r>
              <a:rPr lang="en-US" altLang="en-US" dirty="0">
                <a:latin typeface="Arial" panose="020B0604020202020204" pitchFamily="34" charset="0"/>
              </a:rPr>
              <a:t> </a:t>
            </a:r>
            <a:r>
              <a:rPr lang="en-US" altLang="en-US" dirty="0" err="1">
                <a:latin typeface="Arial" panose="020B0604020202020204" pitchFamily="34" charset="0"/>
              </a:rPr>
              <a:t>trường</a:t>
            </a:r>
            <a:r>
              <a:rPr lang="en-US" altLang="en-US" dirty="0">
                <a:latin typeface="Arial" panose="020B0604020202020204" pitchFamily="34" charset="0"/>
              </a:rPr>
              <a:t> </a:t>
            </a:r>
            <a:r>
              <a:rPr lang="en-US" altLang="en-US" dirty="0" err="1">
                <a:latin typeface="Arial" panose="020B0604020202020204" pitchFamily="34" charset="0"/>
              </a:rPr>
              <a:t>hóa</a:t>
            </a:r>
            <a:r>
              <a:rPr lang="en-US" altLang="en-US" dirty="0">
                <a:latin typeface="Arial" panose="020B0604020202020204" pitchFamily="34" charset="0"/>
              </a:rPr>
              <a:t> </a:t>
            </a:r>
            <a:r>
              <a:rPr lang="en-US" altLang="en-US" dirty="0" err="1">
                <a:latin typeface="Arial" panose="020B0604020202020204" pitchFamily="34" charset="0"/>
              </a:rPr>
              <a:t>chất</a:t>
            </a:r>
            <a:r>
              <a:rPr lang="en-US" altLang="en-US" dirty="0">
                <a:latin typeface="Arial" panose="020B0604020202020204" pitchFamily="34" charset="0"/>
              </a:rPr>
              <a:t> </a:t>
            </a:r>
            <a:r>
              <a:rPr lang="en-US" altLang="en-US" dirty="0" err="1">
                <a:latin typeface="Arial" panose="020B0604020202020204" pitchFamily="34" charset="0"/>
              </a:rPr>
              <a:t>mạnh</a:t>
            </a:r>
            <a:r>
              <a:rPr lang="en-US" altLang="en-US" dirty="0">
                <a:latin typeface="Arial" panose="020B0604020202020204" pitchFamily="34" charset="0"/>
              </a:rPr>
              <a:t> </a:t>
            </a:r>
            <a:r>
              <a:rPr lang="en-US" altLang="en-US" dirty="0" err="1">
                <a:latin typeface="Arial" panose="020B0604020202020204" pitchFamily="34" charset="0"/>
              </a:rPr>
              <a:t>như</a:t>
            </a:r>
            <a:r>
              <a:rPr lang="en-US" altLang="en-US" dirty="0">
                <a:latin typeface="Arial" panose="020B0604020202020204" pitchFamily="34" charset="0"/>
              </a:rPr>
              <a:t> </a:t>
            </a:r>
            <a:r>
              <a:rPr lang="en-US" altLang="en-US" dirty="0" err="1">
                <a:latin typeface="Arial" panose="020B0604020202020204" pitchFamily="34" charset="0"/>
              </a:rPr>
              <a:t>trạm</a:t>
            </a:r>
            <a:r>
              <a:rPr lang="en-US" altLang="en-US" dirty="0">
                <a:latin typeface="Arial" panose="020B0604020202020204" pitchFamily="34" charset="0"/>
              </a:rPr>
              <a:t> </a:t>
            </a:r>
            <a:r>
              <a:rPr lang="en-US" altLang="en-US" dirty="0" err="1">
                <a:latin typeface="Arial" panose="020B0604020202020204" pitchFamily="34" charset="0"/>
              </a:rPr>
              <a:t>xử</a:t>
            </a:r>
            <a:r>
              <a:rPr lang="en-US" altLang="en-US" dirty="0">
                <a:latin typeface="Arial" panose="020B0604020202020204" pitchFamily="34" charset="0"/>
              </a:rPr>
              <a:t> </a:t>
            </a:r>
            <a:r>
              <a:rPr lang="en-US" altLang="en-US" dirty="0" err="1">
                <a:latin typeface="Arial" panose="020B0604020202020204" pitchFamily="34" charset="0"/>
              </a:rPr>
              <a:t>lý</a:t>
            </a:r>
            <a:r>
              <a:rPr lang="en-US" altLang="en-US" dirty="0">
                <a:latin typeface="Arial" panose="020B0604020202020204" pitchFamily="34" charset="0"/>
              </a:rPr>
              <a:t> </a:t>
            </a:r>
            <a:r>
              <a:rPr lang="en-US" altLang="en-US" dirty="0" err="1">
                <a:latin typeface="Arial" panose="020B0604020202020204" pitchFamily="34" charset="0"/>
              </a:rPr>
              <a:t>nước</a:t>
            </a:r>
            <a:r>
              <a:rPr lang="en-US" altLang="en-US" dirty="0">
                <a:latin typeface="Arial" panose="020B0604020202020204" pitchFamily="34" charset="0"/>
              </a:rPr>
              <a:t> </a:t>
            </a:r>
            <a:r>
              <a:rPr lang="en-US" altLang="en-US" dirty="0" err="1">
                <a:latin typeface="Arial" panose="020B0604020202020204" pitchFamily="34" charset="0"/>
              </a:rPr>
              <a:t>thải</a:t>
            </a:r>
            <a:r>
              <a:rPr lang="en-US" altLang="en-US" dirty="0">
                <a:latin typeface="Arial" panose="020B0604020202020204" pitchFamily="34" charset="0"/>
              </a:rPr>
              <a:t>, </a:t>
            </a:r>
            <a:r>
              <a:rPr lang="en-US" altLang="en-US" dirty="0" err="1">
                <a:latin typeface="Arial" panose="020B0604020202020204" pitchFamily="34" charset="0"/>
              </a:rPr>
              <a:t>nhà</a:t>
            </a:r>
            <a:r>
              <a:rPr lang="en-US" altLang="en-US" dirty="0">
                <a:latin typeface="Arial" panose="020B0604020202020204" pitchFamily="34" charset="0"/>
              </a:rPr>
              <a:t> </a:t>
            </a:r>
            <a:r>
              <a:rPr lang="en-US" altLang="en-US" dirty="0" err="1">
                <a:latin typeface="Arial" panose="020B0604020202020204" pitchFamily="34" charset="0"/>
              </a:rPr>
              <a:t>máy</a:t>
            </a:r>
            <a:r>
              <a:rPr lang="en-US" altLang="en-US" dirty="0">
                <a:latin typeface="Arial" panose="020B0604020202020204" pitchFamily="34" charset="0"/>
              </a:rPr>
              <a:t> </a:t>
            </a:r>
            <a:r>
              <a:rPr lang="en-US" altLang="en-US" dirty="0" err="1">
                <a:latin typeface="Arial" panose="020B0604020202020204" pitchFamily="34" charset="0"/>
              </a:rPr>
              <a:t>hóa</a:t>
            </a:r>
            <a:r>
              <a:rPr lang="en-US" altLang="en-US" dirty="0">
                <a:latin typeface="Arial" panose="020B0604020202020204" pitchFamily="34" charset="0"/>
              </a:rPr>
              <a:t> </a:t>
            </a:r>
            <a:r>
              <a:rPr lang="en-US" altLang="en-US" dirty="0" err="1">
                <a:latin typeface="Arial" panose="020B0604020202020204" pitchFamily="34" charset="0"/>
              </a:rPr>
              <a:t>chất</a:t>
            </a:r>
            <a:r>
              <a:rPr lang="en-US" altLang="en-US" dirty="0">
                <a:latin typeface="Arial" panose="020B0604020202020204" pitchFamily="34" charset="0"/>
              </a:rPr>
              <a:t>. </a:t>
            </a:r>
          </a:p>
          <a:p>
            <a:endParaRPr lang="en-US" dirty="0"/>
          </a:p>
        </p:txBody>
      </p:sp>
    </p:spTree>
    <p:extLst>
      <p:ext uri="{BB962C8B-B14F-4D97-AF65-F5344CB8AC3E}">
        <p14:creationId xmlns:p14="http://schemas.microsoft.com/office/powerpoint/2010/main" val="118859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9</a:t>
            </a:fld>
            <a:endParaRPr lang="en-US"/>
          </a:p>
        </p:txBody>
      </p:sp>
      <p:sp>
        <p:nvSpPr>
          <p:cNvPr id="2" name="Rectangle 1">
            <a:extLst>
              <a:ext uri="{FF2B5EF4-FFF2-40B4-BE49-F238E27FC236}">
                <a16:creationId xmlns:a16="http://schemas.microsoft.com/office/drawing/2014/main" id="{46FE9187-1CB9-E298-F5A2-C68CA3BFEB3E}"/>
              </a:ext>
            </a:extLst>
          </p:cNvPr>
          <p:cNvSpPr/>
          <p:nvPr/>
        </p:nvSpPr>
        <p:spPr>
          <a:xfrm>
            <a:off x="1031674" y="3345292"/>
            <a:ext cx="2477645" cy="302327"/>
          </a:xfrm>
          <a:prstGeom prst="rect">
            <a:avLst/>
          </a:prstGeom>
        </p:spPr>
        <p:txBody>
          <a:bodyPr wrap="square" anchor="ctr">
            <a:spAutoFit/>
          </a:bodyPr>
          <a:lstStyle/>
          <a:p>
            <a:pPr marL="285750" lvl="0" indent="-285750">
              <a:lnSpc>
                <a:spcPts val="1500"/>
              </a:lnSpc>
              <a:spcBef>
                <a:spcPts val="300"/>
              </a:spcBef>
              <a:spcAft>
                <a:spcPts val="0"/>
              </a:spcAft>
              <a:buFont typeface="Wingdings" pitchFamily="2" charset="2"/>
              <a:buChar char="ü"/>
            </a:pPr>
            <a:r>
              <a:rPr lang="vi-VN" sz="2000"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rPr>
              <a:t>Lực tác động</a:t>
            </a:r>
            <a:endParaRPr lang="en-US" sz="2000"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D82D630D-F46C-83C2-2813-C1CD078261C0}"/>
              </a:ext>
            </a:extLst>
          </p:cNvPr>
          <p:cNvSpPr txBox="1"/>
          <p:nvPr/>
        </p:nvSpPr>
        <p:spPr>
          <a:xfrm>
            <a:off x="1017145" y="4712651"/>
            <a:ext cx="2121171" cy="400110"/>
          </a:xfrm>
          <a:prstGeom prst="rect">
            <a:avLst/>
          </a:prstGeom>
          <a:noFill/>
        </p:spPr>
        <p:txBody>
          <a:bodyPr wrap="square" rtlCol="0">
            <a:spAutoFit/>
          </a:bodyPr>
          <a:lstStyle/>
          <a:p>
            <a:pPr marL="285750" indent="-285750">
              <a:buFont typeface="Wingdings" pitchFamily="2" charset="2"/>
              <a:buChar char="ü"/>
            </a:pPr>
            <a:r>
              <a:rPr lang="en-US" sz="2000" dirty="0" err="1">
                <a:solidFill>
                  <a:schemeClr val="accent1">
                    <a:lumMod val="50000"/>
                  </a:schemeClr>
                </a:solidFill>
                <a:latin typeface="Arial" panose="020B0604020202020204" pitchFamily="34" charset="0"/>
                <a:cs typeface="Arial" panose="020B0604020202020204" pitchFamily="34" charset="0"/>
              </a:rPr>
              <a:t>Nền</a:t>
            </a:r>
            <a:r>
              <a:rPr lang="en-US" sz="2000" dirty="0">
                <a:solidFill>
                  <a:schemeClr val="accent1">
                    <a:lumMod val="50000"/>
                  </a:schemeClr>
                </a:solidFill>
                <a:latin typeface="Arial" panose="020B0604020202020204" pitchFamily="34" charset="0"/>
                <a:cs typeface="Arial" panose="020B0604020202020204" pitchFamily="34" charset="0"/>
              </a:rPr>
              <a:t> </a:t>
            </a:r>
            <a:r>
              <a:rPr lang="en-US" sz="2000" dirty="0" err="1">
                <a:solidFill>
                  <a:schemeClr val="accent1">
                    <a:lumMod val="50000"/>
                  </a:schemeClr>
                </a:solidFill>
                <a:latin typeface="Arial" panose="020B0604020202020204" pitchFamily="34" charset="0"/>
                <a:cs typeface="Arial" panose="020B0604020202020204" pitchFamily="34" charset="0"/>
              </a:rPr>
              <a:t>móng</a:t>
            </a:r>
            <a:endParaRPr lang="en-US" sz="2000" dirty="0">
              <a:solidFill>
                <a:schemeClr val="accent1">
                  <a:lumMod val="50000"/>
                </a:scheme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FEB8A21-1788-9F3F-901A-60024C949F50}"/>
              </a:ext>
            </a:extLst>
          </p:cNvPr>
          <p:cNvSpPr txBox="1"/>
          <p:nvPr/>
        </p:nvSpPr>
        <p:spPr>
          <a:xfrm>
            <a:off x="1017145" y="5233626"/>
            <a:ext cx="1917489" cy="400110"/>
          </a:xfrm>
          <a:prstGeom prst="rect">
            <a:avLst/>
          </a:prstGeom>
          <a:noFill/>
        </p:spPr>
        <p:txBody>
          <a:bodyPr wrap="square" rtlCol="0" anchor="ctr">
            <a:spAutoFit/>
          </a:bodyPr>
          <a:lstStyle/>
          <a:p>
            <a:pPr marL="285750" indent="-285750">
              <a:buFont typeface="Wingdings" pitchFamily="2" charset="2"/>
              <a:buChar char="ü"/>
            </a:pPr>
            <a:r>
              <a:rPr lang="en-US" sz="2000">
                <a:solidFill>
                  <a:schemeClr val="accent1">
                    <a:lumMod val="50000"/>
                  </a:schemeClr>
                </a:solidFill>
                <a:latin typeface="Arial" panose="020B0604020202020204" pitchFamily="34" charset="0"/>
                <a:cs typeface="Arial" panose="020B0604020202020204" pitchFamily="34" charset="0"/>
              </a:rPr>
              <a:t>Tải trọng</a:t>
            </a:r>
          </a:p>
        </p:txBody>
      </p:sp>
      <p:sp>
        <p:nvSpPr>
          <p:cNvPr id="6" name="TextBox 5">
            <a:extLst>
              <a:ext uri="{FF2B5EF4-FFF2-40B4-BE49-F238E27FC236}">
                <a16:creationId xmlns:a16="http://schemas.microsoft.com/office/drawing/2014/main" id="{6D5DA5D3-E441-8826-CA3A-3748F2B05DDB}"/>
              </a:ext>
            </a:extLst>
          </p:cNvPr>
          <p:cNvSpPr txBox="1"/>
          <p:nvPr/>
        </p:nvSpPr>
        <p:spPr>
          <a:xfrm>
            <a:off x="1017145" y="5754600"/>
            <a:ext cx="3774591" cy="400110"/>
          </a:xfrm>
          <a:prstGeom prst="rect">
            <a:avLst/>
          </a:prstGeom>
          <a:noFill/>
        </p:spPr>
        <p:txBody>
          <a:bodyPr wrap="square" rtlCol="0" anchor="ctr">
            <a:spAutoFit/>
          </a:bodyPr>
          <a:lstStyle/>
          <a:p>
            <a:pPr marL="285750" indent="-285750">
              <a:buFont typeface="Wingdings" pitchFamily="2" charset="2"/>
              <a:buChar char="ü"/>
            </a:pPr>
            <a:r>
              <a:rPr lang="en-US" sz="2000" dirty="0">
                <a:solidFill>
                  <a:schemeClr val="accent1">
                    <a:lumMod val="50000"/>
                  </a:schemeClr>
                </a:solidFill>
                <a:latin typeface="Arial" panose="020B0604020202020204" pitchFamily="34" charset="0"/>
                <a:cs typeface="Arial" panose="020B0604020202020204" pitchFamily="34" charset="0"/>
              </a:rPr>
              <a:t>Do </a:t>
            </a:r>
            <a:r>
              <a:rPr lang="en-US" sz="2000" dirty="0" err="1">
                <a:solidFill>
                  <a:schemeClr val="accent1">
                    <a:lumMod val="50000"/>
                  </a:schemeClr>
                </a:solidFill>
                <a:latin typeface="Arial" panose="020B0604020202020204" pitchFamily="34" charset="0"/>
                <a:cs typeface="Arial" panose="020B0604020202020204" pitchFamily="34" charset="0"/>
              </a:rPr>
              <a:t>chất</a:t>
            </a:r>
            <a:r>
              <a:rPr lang="en-US" sz="2000" dirty="0">
                <a:solidFill>
                  <a:schemeClr val="accent1">
                    <a:lumMod val="50000"/>
                  </a:schemeClr>
                </a:solidFill>
                <a:latin typeface="Arial" panose="020B0604020202020204" pitchFamily="34" charset="0"/>
                <a:cs typeface="Arial" panose="020B0604020202020204" pitchFamily="34" charset="0"/>
              </a:rPr>
              <a:t> </a:t>
            </a:r>
            <a:r>
              <a:rPr lang="en-US" sz="2000" dirty="0" err="1">
                <a:solidFill>
                  <a:schemeClr val="accent1">
                    <a:lumMod val="50000"/>
                  </a:schemeClr>
                </a:solidFill>
                <a:latin typeface="Arial" panose="020B0604020202020204" pitchFamily="34" charset="0"/>
                <a:cs typeface="Arial" panose="020B0604020202020204" pitchFamily="34" charset="0"/>
              </a:rPr>
              <a:t>lượng</a:t>
            </a:r>
            <a:r>
              <a:rPr lang="en-US" sz="2000" dirty="0">
                <a:solidFill>
                  <a:schemeClr val="accent1">
                    <a:lumMod val="50000"/>
                  </a:schemeClr>
                </a:solidFill>
                <a:latin typeface="Arial" panose="020B0604020202020204" pitchFamily="34" charset="0"/>
                <a:cs typeface="Arial" panose="020B0604020202020204" pitchFamily="34" charset="0"/>
              </a:rPr>
              <a:t> </a:t>
            </a:r>
            <a:r>
              <a:rPr lang="en-US" sz="2000" dirty="0" err="1">
                <a:solidFill>
                  <a:schemeClr val="accent1">
                    <a:lumMod val="50000"/>
                  </a:schemeClr>
                </a:solidFill>
                <a:latin typeface="Arial" panose="020B0604020202020204" pitchFamily="34" charset="0"/>
                <a:cs typeface="Arial" panose="020B0604020202020204" pitchFamily="34" charset="0"/>
              </a:rPr>
              <a:t>bê</a:t>
            </a:r>
            <a:r>
              <a:rPr lang="en-US" sz="2000" dirty="0">
                <a:solidFill>
                  <a:schemeClr val="accent1">
                    <a:lumMod val="50000"/>
                  </a:schemeClr>
                </a:solidFill>
                <a:latin typeface="Arial" panose="020B0604020202020204" pitchFamily="34" charset="0"/>
                <a:cs typeface="Arial" panose="020B0604020202020204" pitchFamily="34" charset="0"/>
              </a:rPr>
              <a:t> </a:t>
            </a:r>
            <a:r>
              <a:rPr lang="en-US" sz="2000" dirty="0" err="1">
                <a:solidFill>
                  <a:schemeClr val="accent1">
                    <a:lumMod val="50000"/>
                  </a:schemeClr>
                </a:solidFill>
                <a:latin typeface="Arial" panose="020B0604020202020204" pitchFamily="34" charset="0"/>
                <a:cs typeface="Arial" panose="020B0604020202020204" pitchFamily="34" charset="0"/>
              </a:rPr>
              <a:t>tông</a:t>
            </a:r>
            <a:endParaRPr lang="en-US" sz="2000" dirty="0">
              <a:solidFill>
                <a:schemeClr val="accent1">
                  <a:lumMod val="50000"/>
                </a:schemeClr>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49D2720-5386-C4E4-1212-54CBD2125659}"/>
              </a:ext>
            </a:extLst>
          </p:cNvPr>
          <p:cNvSpPr txBox="1"/>
          <p:nvPr/>
        </p:nvSpPr>
        <p:spPr>
          <a:xfrm>
            <a:off x="1031675" y="3768484"/>
            <a:ext cx="3058110" cy="302327"/>
          </a:xfrm>
          <a:prstGeom prst="rect">
            <a:avLst/>
          </a:prstGeom>
          <a:noFill/>
        </p:spPr>
        <p:txBody>
          <a:bodyPr wrap="square" rtlCol="0" anchor="ctr">
            <a:spAutoFit/>
          </a:bodyPr>
          <a:lstStyle/>
          <a:p>
            <a:pPr marL="285750" lvl="0" indent="-285750">
              <a:lnSpc>
                <a:spcPts val="1500"/>
              </a:lnSpc>
              <a:spcAft>
                <a:spcPts val="0"/>
              </a:spcAft>
              <a:buFont typeface="Wingdings" pitchFamily="2" charset="2"/>
              <a:buChar char="ü"/>
            </a:pPr>
            <a:r>
              <a:rPr lang="vi-VN" sz="2000" dirty="0">
                <a:solidFill>
                  <a:schemeClr val="accent1">
                    <a:lumMod val="50000"/>
                  </a:schemeClr>
                </a:solidFill>
                <a:latin typeface="Arial" panose="020B0604020202020204" pitchFamily="34" charset="0"/>
                <a:cs typeface="Arial" panose="020B0604020202020204" pitchFamily="34" charset="0"/>
              </a:rPr>
              <a:t>Thay</a:t>
            </a:r>
            <a:r>
              <a:rPr lang="vi-VN" sz="2000"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rPr>
              <a:t> đổi nhiệt độ</a:t>
            </a:r>
            <a:endParaRPr lang="en-US" sz="2000"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F1556F21-D21F-A079-2FA3-FB232630CA2C}"/>
              </a:ext>
            </a:extLst>
          </p:cNvPr>
          <p:cNvSpPr txBox="1"/>
          <p:nvPr/>
        </p:nvSpPr>
        <p:spPr>
          <a:xfrm>
            <a:off x="1031675" y="4191676"/>
            <a:ext cx="3297736" cy="400110"/>
          </a:xfrm>
          <a:prstGeom prst="rect">
            <a:avLst/>
          </a:prstGeom>
          <a:noFill/>
        </p:spPr>
        <p:txBody>
          <a:bodyPr wrap="square" rtlCol="0" anchor="ctr">
            <a:spAutoFit/>
          </a:bodyPr>
          <a:lstStyle/>
          <a:p>
            <a:pPr marL="285750" indent="-285750">
              <a:buFont typeface="Wingdings" pitchFamily="2" charset="2"/>
              <a:buChar char="ü"/>
            </a:pPr>
            <a:r>
              <a:rPr lang="vi-VN" sz="2000"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rPr>
              <a:t>Co ngót không đều</a:t>
            </a:r>
            <a:endParaRPr lang="en-US" sz="2000" dirty="0">
              <a:solidFill>
                <a:schemeClr val="accent1">
                  <a:lumMod val="50000"/>
                </a:schemeClr>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433393A1-CACE-D1C5-E5FA-2ACF85173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2875900"/>
            <a:ext cx="4436302" cy="2957535"/>
          </a:xfrm>
          <a:prstGeom prst="rect">
            <a:avLst/>
          </a:prstGeom>
        </p:spPr>
      </p:pic>
      <p:sp>
        <p:nvSpPr>
          <p:cNvPr id="10" name="Rectangle 9">
            <a:extLst>
              <a:ext uri="{FF2B5EF4-FFF2-40B4-BE49-F238E27FC236}">
                <a16:creationId xmlns:a16="http://schemas.microsoft.com/office/drawing/2014/main" id="{E7E9AC35-5353-62F9-85FD-077A15AF7B41}"/>
              </a:ext>
            </a:extLst>
          </p:cNvPr>
          <p:cNvSpPr/>
          <p:nvPr/>
        </p:nvSpPr>
        <p:spPr>
          <a:xfrm>
            <a:off x="882278" y="2080205"/>
            <a:ext cx="5498860" cy="400110"/>
          </a:xfrm>
          <a:prstGeom prst="rect">
            <a:avLst/>
          </a:prstGeom>
        </p:spPr>
        <p:txBody>
          <a:bodyPr wrap="square">
            <a:spAutoFit/>
          </a:bodyPr>
          <a:lstStyle/>
          <a:p>
            <a:r>
              <a:rPr lang="vi-VN" sz="2000" b="1" i="1" u="sng"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rPr>
              <a:t>Nguyên nhân gây ra các vết nứt bê tông</a:t>
            </a:r>
            <a:r>
              <a:rPr lang="en-US" sz="2000" b="1" i="1" u="sng" dirty="0">
                <a:solidFill>
                  <a:schemeClr val="accent1">
                    <a:lumMod val="50000"/>
                  </a:schemeClr>
                </a:solidFill>
                <a:effectLst/>
                <a:latin typeface="Arial" panose="020B0604020202020204" pitchFamily="34" charset="0"/>
                <a:cs typeface="Arial" panose="020B0604020202020204" pitchFamily="34" charset="0"/>
              </a:rPr>
              <a:t> </a:t>
            </a:r>
            <a:endParaRPr lang="en-US" sz="2000" b="1" i="1" u="sng" dirty="0">
              <a:solidFill>
                <a:schemeClr val="accent1">
                  <a:lumMod val="50000"/>
                </a:schemeClr>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FDB88AA-81DE-39F6-DB2D-ECF3C0A64F0E}"/>
              </a:ext>
            </a:extLst>
          </p:cNvPr>
          <p:cNvSpPr/>
          <p:nvPr/>
        </p:nvSpPr>
        <p:spPr>
          <a:xfrm>
            <a:off x="801304" y="1158238"/>
            <a:ext cx="9956892"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6AC7B5F5-7EEB-EA21-797F-D7BBEB2E3FE6}"/>
              </a:ext>
            </a:extLst>
          </p:cNvPr>
          <p:cNvSpPr txBox="1"/>
          <p:nvPr/>
        </p:nvSpPr>
        <p:spPr>
          <a:xfrm>
            <a:off x="997526" y="1158238"/>
            <a:ext cx="6317673"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    HỆ THỐNG </a:t>
            </a:r>
            <a:r>
              <a:rPr lang="vi-VN" sz="2400" dirty="0">
                <a:latin typeface="Times New Roman" panose="02020603050405020304" pitchFamily="18" charset="0"/>
                <a:cs typeface="Times New Roman" panose="02020603050405020304" pitchFamily="18" charset="0"/>
              </a:rPr>
              <a:t>KEO </a:t>
            </a:r>
            <a:r>
              <a:rPr lang="en-US" sz="2400" dirty="0">
                <a:latin typeface="Times New Roman" panose="02020603050405020304" pitchFamily="18" charset="0"/>
                <a:cs typeface="Times New Roman" panose="02020603050405020304" pitchFamily="18" charset="0"/>
              </a:rPr>
              <a:t>EPOXY</a:t>
            </a:r>
          </a:p>
        </p:txBody>
      </p:sp>
      <p:sp>
        <p:nvSpPr>
          <p:cNvPr id="13" name="Parallelogram 12">
            <a:extLst>
              <a:ext uri="{FF2B5EF4-FFF2-40B4-BE49-F238E27FC236}">
                <a16:creationId xmlns:a16="http://schemas.microsoft.com/office/drawing/2014/main" id="{67B4C757-FF35-D16B-C912-0260B8D961DF}"/>
              </a:ext>
            </a:extLst>
          </p:cNvPr>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75290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arn(inVertical)">
                                      <p:cBhvr>
                                        <p:cTn id="40" dur="500"/>
                                        <p:tgtEl>
                                          <p:spTgt spid="12"/>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inVertical)">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P spid="8" grpId="0"/>
      <p:bldP spid="11" grpId="0" animBg="1"/>
      <p:bldP spid="12" grpId="0"/>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p:txBody>
          <a:bodyPr/>
          <a:lstStyle/>
          <a:p>
            <a:fld id="{0D73C79B-82CF-47D8-A911-EA90D1133969}" type="slidenum">
              <a:rPr lang="en-US" smtClean="0"/>
              <a:t>10</a:t>
            </a:fld>
            <a:endParaRPr lang="en-US"/>
          </a:p>
        </p:txBody>
      </p:sp>
      <p:sp>
        <p:nvSpPr>
          <p:cNvPr id="5" name="Rectangle 4">
            <a:extLst>
              <a:ext uri="{FF2B5EF4-FFF2-40B4-BE49-F238E27FC236}">
                <a16:creationId xmlns:a16="http://schemas.microsoft.com/office/drawing/2014/main" id="{70CB9A13-4AA5-8A17-4F6A-90D2147DECC4}"/>
              </a:ext>
            </a:extLst>
          </p:cNvPr>
          <p:cNvSpPr/>
          <p:nvPr/>
        </p:nvSpPr>
        <p:spPr>
          <a:xfrm>
            <a:off x="575388" y="2412841"/>
            <a:ext cx="2630848" cy="302327"/>
          </a:xfrm>
          <a:prstGeom prst="rect">
            <a:avLst/>
          </a:prstGeom>
        </p:spPr>
        <p:txBody>
          <a:bodyPr wrap="none">
            <a:spAutoFit/>
          </a:bodyPr>
          <a:lstStyle/>
          <a:p>
            <a:pPr lvl="0">
              <a:lnSpc>
                <a:spcPts val="1500"/>
              </a:lnSpc>
              <a:spcBef>
                <a:spcPts val="300"/>
              </a:spcBef>
              <a:spcAft>
                <a:spcPts val="0"/>
              </a:spcAft>
            </a:pPr>
            <a:r>
              <a:rPr lang="vi-VN" sz="2000" b="1" i="1" u="sng">
                <a:solidFill>
                  <a:schemeClr val="accent1">
                    <a:lumMod val="50000"/>
                  </a:schemeClr>
                </a:solidFill>
                <a:effectLst/>
                <a:ea typeface="Calibri" panose="020F0502020204030204" pitchFamily="34" charset="0"/>
                <a:cs typeface="Times New Roman (Body CS)"/>
              </a:rPr>
              <a:t>Phương pháp xử lý:</a:t>
            </a:r>
            <a:endParaRPr lang="en-US" sz="2000" b="1" i="1" u="sng">
              <a:solidFill>
                <a:schemeClr val="accent1">
                  <a:lumMod val="50000"/>
                </a:schemeClr>
              </a:solidFill>
              <a:effectLst/>
              <a:ea typeface="Calibri" panose="020F0502020204030204" pitchFamily="34" charset="0"/>
              <a:cs typeface="Times New Roman (Body CS)"/>
            </a:endParaRPr>
          </a:p>
        </p:txBody>
      </p:sp>
      <p:sp>
        <p:nvSpPr>
          <p:cNvPr id="7" name="Rectangle 6">
            <a:extLst>
              <a:ext uri="{FF2B5EF4-FFF2-40B4-BE49-F238E27FC236}">
                <a16:creationId xmlns:a16="http://schemas.microsoft.com/office/drawing/2014/main" id="{87865271-E773-5820-D305-02E4E24A6ED1}"/>
              </a:ext>
            </a:extLst>
          </p:cNvPr>
          <p:cNvSpPr/>
          <p:nvPr/>
        </p:nvSpPr>
        <p:spPr>
          <a:xfrm>
            <a:off x="3509547" y="6003546"/>
            <a:ext cx="3752665" cy="302327"/>
          </a:xfrm>
          <a:prstGeom prst="rect">
            <a:avLst/>
          </a:prstGeom>
        </p:spPr>
        <p:txBody>
          <a:bodyPr wrap="square">
            <a:spAutoFit/>
          </a:bodyPr>
          <a:lstStyle/>
          <a:p>
            <a:pPr lvl="0">
              <a:lnSpc>
                <a:spcPts val="1500"/>
              </a:lnSpc>
              <a:spcBef>
                <a:spcPts val="300"/>
              </a:spcBef>
              <a:spcAft>
                <a:spcPts val="0"/>
              </a:spcAft>
            </a:pPr>
            <a:r>
              <a:rPr lang="vi-VN" sz="2000">
                <a:solidFill>
                  <a:schemeClr val="accent1">
                    <a:lumMod val="50000"/>
                  </a:schemeClr>
                </a:solidFill>
                <a:effectLst/>
                <a:ea typeface="Calibri" panose="020F0502020204030204" pitchFamily="34" charset="0"/>
                <a:cs typeface="Times New Roman (Body CS)"/>
              </a:rPr>
              <a:t>Bơm epoxy bằng xy lanh</a:t>
            </a:r>
            <a:endParaRPr lang="en-US" sz="2000">
              <a:solidFill>
                <a:schemeClr val="accent1">
                  <a:lumMod val="50000"/>
                </a:schemeClr>
              </a:solidFill>
              <a:effectLst/>
              <a:ea typeface="Calibri" panose="020F0502020204030204" pitchFamily="34" charset="0"/>
              <a:cs typeface="Times New Roman (Body CS)"/>
            </a:endParaRPr>
          </a:p>
        </p:txBody>
      </p:sp>
      <p:sp>
        <p:nvSpPr>
          <p:cNvPr id="8" name="TextBox 7">
            <a:extLst>
              <a:ext uri="{FF2B5EF4-FFF2-40B4-BE49-F238E27FC236}">
                <a16:creationId xmlns:a16="http://schemas.microsoft.com/office/drawing/2014/main" id="{BAFBE722-B5B8-AB32-331B-1BEFBD17C3D2}"/>
              </a:ext>
            </a:extLst>
          </p:cNvPr>
          <p:cNvSpPr txBox="1"/>
          <p:nvPr/>
        </p:nvSpPr>
        <p:spPr>
          <a:xfrm>
            <a:off x="1017145" y="1272509"/>
            <a:ext cx="7871707" cy="830997"/>
          </a:xfrm>
          <a:prstGeom prst="rect">
            <a:avLst/>
          </a:prstGeom>
          <a:noFill/>
        </p:spPr>
        <p:txBody>
          <a:bodyPr wrap="none" rtlCol="0">
            <a:spAutoFit/>
          </a:bodyPr>
          <a:lstStyle/>
          <a:p>
            <a:r>
              <a:rPr lang="en-US" sz="2400" b="1">
                <a:solidFill>
                  <a:schemeClr val="accent1">
                    <a:lumMod val="75000"/>
                  </a:schemeClr>
                </a:solidFill>
                <a:latin typeface="Arial" panose="020B0604020202020204" pitchFamily="34" charset="0"/>
                <a:cs typeface="Arial" panose="020B0604020202020204" pitchFamily="34" charset="0"/>
              </a:rPr>
              <a:t>GIẢI PHÁP SỬA CHỮA, HÀN VÁ VẾT NỨT BÊ TÔNG </a:t>
            </a:r>
          </a:p>
          <a:p>
            <a:pPr algn="ctr"/>
            <a:r>
              <a:rPr lang="en-US" sz="2400" b="1">
                <a:solidFill>
                  <a:schemeClr val="accent1">
                    <a:lumMod val="75000"/>
                  </a:schemeClr>
                </a:solidFill>
                <a:latin typeface="Arial" panose="020B0604020202020204" pitchFamily="34" charset="0"/>
                <a:cs typeface="Arial" panose="020B0604020202020204" pitchFamily="34" charset="0"/>
              </a:rPr>
              <a:t>VÀ CHỐNG THẤM KHE NỨT TẦNG HẦM</a:t>
            </a:r>
          </a:p>
        </p:txBody>
      </p:sp>
      <p:pic>
        <p:nvPicPr>
          <p:cNvPr id="9" name="Picture 8">
            <a:extLst>
              <a:ext uri="{FF2B5EF4-FFF2-40B4-BE49-F238E27FC236}">
                <a16:creationId xmlns:a16="http://schemas.microsoft.com/office/drawing/2014/main" id="{B136B167-4789-F344-D5E8-1190FDB5FE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6539" y="2976622"/>
            <a:ext cx="4308484" cy="2579705"/>
          </a:xfrm>
          <a:prstGeom prst="rect">
            <a:avLst/>
          </a:prstGeom>
        </p:spPr>
      </p:pic>
      <p:pic>
        <p:nvPicPr>
          <p:cNvPr id="10" name="Picture 9">
            <a:extLst>
              <a:ext uri="{FF2B5EF4-FFF2-40B4-BE49-F238E27FC236}">
                <a16:creationId xmlns:a16="http://schemas.microsoft.com/office/drawing/2014/main" id="{11C8EF8E-CF25-47B3-BA48-87CE70DAC5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099" y="2976623"/>
            <a:ext cx="4430790" cy="2579704"/>
          </a:xfrm>
          <a:prstGeom prst="rect">
            <a:avLst/>
          </a:prstGeom>
        </p:spPr>
      </p:pic>
    </p:spTree>
    <p:extLst>
      <p:ext uri="{BB962C8B-B14F-4D97-AF65-F5344CB8AC3E}">
        <p14:creationId xmlns:p14="http://schemas.microsoft.com/office/powerpoint/2010/main" val="922209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A8D25-BA02-990D-4CB1-5732A15536A8}"/>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A38098D3-E24B-AE3B-93B8-49D50449503C}"/>
              </a:ext>
            </a:extLst>
          </p:cNvPr>
          <p:cNvSpPr>
            <a:spLocks noGrp="1"/>
          </p:cNvSpPr>
          <p:nvPr>
            <p:ph type="sldNum" sz="quarter" idx="12"/>
          </p:nvPr>
        </p:nvSpPr>
        <p:spPr/>
        <p:txBody>
          <a:bodyPr/>
          <a:lstStyle/>
          <a:p>
            <a:fld id="{0D73C79B-82CF-47D8-A911-EA90D1133969}" type="slidenum">
              <a:rPr lang="en-US" smtClean="0"/>
              <a:t>11</a:t>
            </a:fld>
            <a:endParaRPr lang="en-US"/>
          </a:p>
        </p:txBody>
      </p:sp>
      <p:sp>
        <p:nvSpPr>
          <p:cNvPr id="2" name="TextBox 1">
            <a:extLst>
              <a:ext uri="{FF2B5EF4-FFF2-40B4-BE49-F238E27FC236}">
                <a16:creationId xmlns:a16="http://schemas.microsoft.com/office/drawing/2014/main" id="{F137019E-186C-5778-3658-2855B48E5713}"/>
              </a:ext>
            </a:extLst>
          </p:cNvPr>
          <p:cNvSpPr txBox="1"/>
          <p:nvPr/>
        </p:nvSpPr>
        <p:spPr>
          <a:xfrm>
            <a:off x="2143211" y="2100061"/>
            <a:ext cx="5021382" cy="400110"/>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accent1">
                    <a:lumMod val="75000"/>
                  </a:schemeClr>
                </a:solidFill>
                <a:latin typeface="Arial" panose="020B0604020202020204" pitchFamily="34" charset="0"/>
                <a:cs typeface="Arial" panose="020B0604020202020204" pitchFamily="34" charset="0"/>
              </a:rPr>
              <a:t>Thành lập: 1994</a:t>
            </a:r>
          </a:p>
        </p:txBody>
      </p:sp>
      <p:sp>
        <p:nvSpPr>
          <p:cNvPr id="3" name="TextBox 2">
            <a:extLst>
              <a:ext uri="{FF2B5EF4-FFF2-40B4-BE49-F238E27FC236}">
                <a16:creationId xmlns:a16="http://schemas.microsoft.com/office/drawing/2014/main" id="{8043DAB2-864D-95AF-703D-2DF23C8F620A}"/>
              </a:ext>
            </a:extLst>
          </p:cNvPr>
          <p:cNvSpPr txBox="1"/>
          <p:nvPr/>
        </p:nvSpPr>
        <p:spPr>
          <a:xfrm>
            <a:off x="2143211" y="1216178"/>
            <a:ext cx="7298023" cy="461665"/>
          </a:xfrm>
          <a:prstGeom prst="rect">
            <a:avLst/>
          </a:prstGeom>
          <a:noFill/>
        </p:spPr>
        <p:txBody>
          <a:bodyPr wrap="none" rtlCol="0">
            <a:spAutoFit/>
          </a:bodyPr>
          <a:lstStyle/>
          <a:p>
            <a:r>
              <a:rPr lang="en-US" sz="2400" b="1">
                <a:solidFill>
                  <a:schemeClr val="accent1">
                    <a:lumMod val="75000"/>
                  </a:schemeClr>
                </a:solidFill>
                <a:latin typeface="Arial" panose="020B0604020202020204" pitchFamily="34" charset="0"/>
                <a:cs typeface="Arial" panose="020B0604020202020204" pitchFamily="34" charset="0"/>
              </a:rPr>
              <a:t>GIỚI THIỆU HÃNG CHANG YOUNG – HÀN QUỐC</a:t>
            </a:r>
          </a:p>
        </p:txBody>
      </p:sp>
      <p:sp>
        <p:nvSpPr>
          <p:cNvPr id="4" name="TextBox 3">
            <a:extLst>
              <a:ext uri="{FF2B5EF4-FFF2-40B4-BE49-F238E27FC236}">
                <a16:creationId xmlns:a16="http://schemas.microsoft.com/office/drawing/2014/main" id="{E392A2FC-04A3-3BFF-7166-CD3629E7668A}"/>
              </a:ext>
            </a:extLst>
          </p:cNvPr>
          <p:cNvSpPr txBox="1"/>
          <p:nvPr/>
        </p:nvSpPr>
        <p:spPr>
          <a:xfrm>
            <a:off x="2143211" y="2635562"/>
            <a:ext cx="5021382" cy="400110"/>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accent1">
                    <a:lumMod val="75000"/>
                  </a:schemeClr>
                </a:solidFill>
                <a:latin typeface="Arial" panose="020B0604020202020204" pitchFamily="34" charset="0"/>
                <a:cs typeface="Arial" panose="020B0604020202020204" pitchFamily="34" charset="0"/>
              </a:rPr>
              <a:t>Sản phẩm chính:</a:t>
            </a:r>
          </a:p>
        </p:txBody>
      </p:sp>
      <p:sp>
        <p:nvSpPr>
          <p:cNvPr id="5" name="Rectangle 4">
            <a:extLst>
              <a:ext uri="{FF2B5EF4-FFF2-40B4-BE49-F238E27FC236}">
                <a16:creationId xmlns:a16="http://schemas.microsoft.com/office/drawing/2014/main" id="{49F4FB74-4AB5-DFB4-1B04-4BD2F0755EB2}"/>
              </a:ext>
            </a:extLst>
          </p:cNvPr>
          <p:cNvSpPr/>
          <p:nvPr/>
        </p:nvSpPr>
        <p:spPr>
          <a:xfrm>
            <a:off x="2367493" y="5639714"/>
            <a:ext cx="1495922" cy="284693"/>
          </a:xfrm>
          <a:prstGeom prst="rect">
            <a:avLst/>
          </a:prstGeom>
        </p:spPr>
        <p:txBody>
          <a:bodyPr wrap="none">
            <a:spAutoFit/>
          </a:bodyPr>
          <a:lstStyle/>
          <a:p>
            <a:pPr lvl="0">
              <a:lnSpc>
                <a:spcPts val="1500"/>
              </a:lnSpc>
              <a:spcBef>
                <a:spcPts val="300"/>
              </a:spcBef>
              <a:spcAft>
                <a:spcPts val="0"/>
              </a:spcAft>
            </a:pPr>
            <a:r>
              <a:rPr lang="vi-VN" sz="1600">
                <a:solidFill>
                  <a:schemeClr val="accent1">
                    <a:lumMod val="75000"/>
                  </a:schemeClr>
                </a:solidFill>
                <a:effectLst/>
                <a:ea typeface="Calibri" panose="020F0502020204030204" pitchFamily="34" charset="0"/>
                <a:cs typeface="Times New Roman (Body CS)"/>
              </a:rPr>
              <a:t>Máy bơm tiêm</a:t>
            </a:r>
          </a:p>
        </p:txBody>
      </p:sp>
      <p:sp>
        <p:nvSpPr>
          <p:cNvPr id="6" name="Rectangle 5">
            <a:extLst>
              <a:ext uri="{FF2B5EF4-FFF2-40B4-BE49-F238E27FC236}">
                <a16:creationId xmlns:a16="http://schemas.microsoft.com/office/drawing/2014/main" id="{32474E22-2695-D14C-5F7E-A3FFAA344FEC}"/>
              </a:ext>
            </a:extLst>
          </p:cNvPr>
          <p:cNvSpPr/>
          <p:nvPr/>
        </p:nvSpPr>
        <p:spPr>
          <a:xfrm>
            <a:off x="7290892" y="5843034"/>
            <a:ext cx="1015021" cy="284693"/>
          </a:xfrm>
          <a:prstGeom prst="rect">
            <a:avLst/>
          </a:prstGeom>
        </p:spPr>
        <p:txBody>
          <a:bodyPr wrap="none">
            <a:spAutoFit/>
          </a:bodyPr>
          <a:lstStyle/>
          <a:p>
            <a:pPr lvl="0">
              <a:lnSpc>
                <a:spcPts val="1500"/>
              </a:lnSpc>
              <a:spcBef>
                <a:spcPts val="300"/>
              </a:spcBef>
              <a:spcAft>
                <a:spcPts val="0"/>
              </a:spcAft>
            </a:pPr>
            <a:r>
              <a:rPr lang="vi-VN" sz="1600">
                <a:solidFill>
                  <a:schemeClr val="accent1">
                    <a:lumMod val="75000"/>
                  </a:schemeClr>
                </a:solidFill>
                <a:effectLst/>
                <a:ea typeface="Calibri" panose="020F0502020204030204" pitchFamily="34" charset="0"/>
                <a:cs typeface="Times New Roman (Body CS)"/>
              </a:rPr>
              <a:t>Kim bơm</a:t>
            </a:r>
          </a:p>
        </p:txBody>
      </p:sp>
      <p:sp>
        <p:nvSpPr>
          <p:cNvPr id="7" name="Rectangle 6">
            <a:extLst>
              <a:ext uri="{FF2B5EF4-FFF2-40B4-BE49-F238E27FC236}">
                <a16:creationId xmlns:a16="http://schemas.microsoft.com/office/drawing/2014/main" id="{8630A69D-1E83-7914-A26B-23D37EF73CD8}"/>
              </a:ext>
            </a:extLst>
          </p:cNvPr>
          <p:cNvSpPr/>
          <p:nvPr/>
        </p:nvSpPr>
        <p:spPr>
          <a:xfrm>
            <a:off x="5131352" y="3527322"/>
            <a:ext cx="1975221" cy="284693"/>
          </a:xfrm>
          <a:prstGeom prst="rect">
            <a:avLst/>
          </a:prstGeom>
        </p:spPr>
        <p:txBody>
          <a:bodyPr wrap="none">
            <a:spAutoFit/>
          </a:bodyPr>
          <a:lstStyle/>
          <a:p>
            <a:pPr lvl="0" algn="ctr">
              <a:lnSpc>
                <a:spcPts val="1500"/>
              </a:lnSpc>
              <a:spcBef>
                <a:spcPts val="300"/>
              </a:spcBef>
              <a:spcAft>
                <a:spcPts val="0"/>
              </a:spcAft>
            </a:pPr>
            <a:r>
              <a:rPr lang="vi-VN" sz="1600">
                <a:solidFill>
                  <a:schemeClr val="accent1">
                    <a:lumMod val="75000"/>
                  </a:schemeClr>
                </a:solidFill>
                <a:effectLst/>
                <a:ea typeface="Calibri" panose="020F0502020204030204" pitchFamily="34" charset="0"/>
                <a:cs typeface="Times New Roman (Body CS)"/>
              </a:rPr>
              <a:t>Ống nhựa bơm keo</a:t>
            </a:r>
          </a:p>
        </p:txBody>
      </p:sp>
      <p:sp>
        <p:nvSpPr>
          <p:cNvPr id="8" name="Rectangle 7">
            <a:extLst>
              <a:ext uri="{FF2B5EF4-FFF2-40B4-BE49-F238E27FC236}">
                <a16:creationId xmlns:a16="http://schemas.microsoft.com/office/drawing/2014/main" id="{E8FB8E5A-72FA-1B3F-DB72-304509729018}"/>
              </a:ext>
            </a:extLst>
          </p:cNvPr>
          <p:cNvSpPr/>
          <p:nvPr/>
        </p:nvSpPr>
        <p:spPr>
          <a:xfrm>
            <a:off x="8522190" y="3387804"/>
            <a:ext cx="1229824" cy="284693"/>
          </a:xfrm>
          <a:prstGeom prst="rect">
            <a:avLst/>
          </a:prstGeom>
        </p:spPr>
        <p:txBody>
          <a:bodyPr wrap="none">
            <a:spAutoFit/>
          </a:bodyPr>
          <a:lstStyle/>
          <a:p>
            <a:pPr lvl="0">
              <a:lnSpc>
                <a:spcPts val="1500"/>
              </a:lnSpc>
              <a:spcBef>
                <a:spcPts val="300"/>
              </a:spcBef>
              <a:spcAft>
                <a:spcPts val="0"/>
              </a:spcAft>
            </a:pPr>
            <a:r>
              <a:rPr lang="vi-VN" sz="1600">
                <a:solidFill>
                  <a:schemeClr val="accent1">
                    <a:lumMod val="75000"/>
                  </a:schemeClr>
                </a:solidFill>
                <a:effectLst/>
                <a:ea typeface="Calibri" panose="020F0502020204030204" pitchFamily="34" charset="0"/>
                <a:cs typeface="Times New Roman (Body CS)"/>
              </a:rPr>
              <a:t>Sợi Carbon</a:t>
            </a:r>
          </a:p>
        </p:txBody>
      </p:sp>
      <p:pic>
        <p:nvPicPr>
          <p:cNvPr id="9" name="Picture 8">
            <a:extLst>
              <a:ext uri="{FF2B5EF4-FFF2-40B4-BE49-F238E27FC236}">
                <a16:creationId xmlns:a16="http://schemas.microsoft.com/office/drawing/2014/main" id="{014B3F01-4A19-6CEA-29F6-2E9CDD6E5B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5888" y="3910949"/>
            <a:ext cx="1495923" cy="1459790"/>
          </a:xfrm>
          <a:prstGeom prst="rect">
            <a:avLst/>
          </a:prstGeom>
        </p:spPr>
      </p:pic>
      <p:pic>
        <p:nvPicPr>
          <p:cNvPr id="10" name="Picture 9">
            <a:extLst>
              <a:ext uri="{FF2B5EF4-FFF2-40B4-BE49-F238E27FC236}">
                <a16:creationId xmlns:a16="http://schemas.microsoft.com/office/drawing/2014/main" id="{D3555965-C424-9FE9-E50B-A321A77A77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2743" y="3812015"/>
            <a:ext cx="1773749" cy="1773749"/>
          </a:xfrm>
          <a:prstGeom prst="rect">
            <a:avLst/>
          </a:prstGeom>
        </p:spPr>
      </p:pic>
      <p:pic>
        <p:nvPicPr>
          <p:cNvPr id="12" name="Picture 11">
            <a:extLst>
              <a:ext uri="{FF2B5EF4-FFF2-40B4-BE49-F238E27FC236}">
                <a16:creationId xmlns:a16="http://schemas.microsoft.com/office/drawing/2014/main" id="{226B7132-B3F8-1F65-D4E8-2A16592861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42173" y="4124462"/>
            <a:ext cx="2899061" cy="1586431"/>
          </a:xfrm>
          <a:prstGeom prst="rect">
            <a:avLst/>
          </a:prstGeom>
        </p:spPr>
      </p:pic>
      <p:pic>
        <p:nvPicPr>
          <p:cNvPr id="13" name="Picture 12">
            <a:extLst>
              <a:ext uri="{FF2B5EF4-FFF2-40B4-BE49-F238E27FC236}">
                <a16:creationId xmlns:a16="http://schemas.microsoft.com/office/drawing/2014/main" id="{C01C184F-75A1-8EB2-9114-75797DF42E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3165" y="1987584"/>
            <a:ext cx="1481762" cy="1481762"/>
          </a:xfrm>
          <a:prstGeom prst="rect">
            <a:avLst/>
          </a:prstGeom>
        </p:spPr>
      </p:pic>
      <p:pic>
        <p:nvPicPr>
          <p:cNvPr id="14" name="Picture 13">
            <a:extLst>
              <a:ext uri="{FF2B5EF4-FFF2-40B4-BE49-F238E27FC236}">
                <a16:creationId xmlns:a16="http://schemas.microsoft.com/office/drawing/2014/main" id="{3F05DFE7-E020-2630-CF64-7DD529AE774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190" y="1861519"/>
            <a:ext cx="1481762" cy="1392633"/>
          </a:xfrm>
          <a:prstGeom prst="rect">
            <a:avLst/>
          </a:prstGeom>
        </p:spPr>
      </p:pic>
    </p:spTree>
    <p:extLst>
      <p:ext uri="{BB962C8B-B14F-4D97-AF65-F5344CB8AC3E}">
        <p14:creationId xmlns:p14="http://schemas.microsoft.com/office/powerpoint/2010/main" val="761652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190DE-B2C7-7F99-2812-819A031169D6}"/>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420CA47B-DCB2-F399-490D-85C947EE9794}"/>
              </a:ext>
            </a:extLst>
          </p:cNvPr>
          <p:cNvSpPr>
            <a:spLocks noGrp="1"/>
          </p:cNvSpPr>
          <p:nvPr>
            <p:ph type="sldNum" sz="quarter" idx="12"/>
          </p:nvPr>
        </p:nvSpPr>
        <p:spPr/>
        <p:txBody>
          <a:bodyPr/>
          <a:lstStyle/>
          <a:p>
            <a:fld id="{0D73C79B-82CF-47D8-A911-EA90D1133969}" type="slidenum">
              <a:rPr lang="en-US" smtClean="0"/>
              <a:t>12</a:t>
            </a:fld>
            <a:endParaRPr lang="en-US"/>
          </a:p>
        </p:txBody>
      </p:sp>
      <p:grpSp>
        <p:nvGrpSpPr>
          <p:cNvPr id="2" name="Group 1">
            <a:extLst>
              <a:ext uri="{FF2B5EF4-FFF2-40B4-BE49-F238E27FC236}">
                <a16:creationId xmlns:a16="http://schemas.microsoft.com/office/drawing/2014/main" id="{F257E287-CD28-2A89-EF43-CC717B652871}"/>
              </a:ext>
            </a:extLst>
          </p:cNvPr>
          <p:cNvGrpSpPr/>
          <p:nvPr/>
        </p:nvGrpSpPr>
        <p:grpSpPr>
          <a:xfrm>
            <a:off x="5047577" y="2686356"/>
            <a:ext cx="2222083" cy="1642047"/>
            <a:chOff x="3766956" y="1417742"/>
            <a:chExt cx="2222083" cy="1642047"/>
          </a:xfrm>
        </p:grpSpPr>
        <p:sp>
          <p:nvSpPr>
            <p:cNvPr id="3" name="Rectangle 2">
              <a:extLst>
                <a:ext uri="{FF2B5EF4-FFF2-40B4-BE49-F238E27FC236}">
                  <a16:creationId xmlns:a16="http://schemas.microsoft.com/office/drawing/2014/main" id="{50D44A83-0354-64B5-979D-F4CC1528273C}"/>
                </a:ext>
              </a:extLst>
            </p:cNvPr>
            <p:cNvSpPr/>
            <p:nvPr/>
          </p:nvSpPr>
          <p:spPr>
            <a:xfrm>
              <a:off x="3766956" y="2775096"/>
              <a:ext cx="2222083" cy="284693"/>
            </a:xfrm>
            <a:prstGeom prst="rect">
              <a:avLst/>
            </a:prstGeom>
          </p:spPr>
          <p:txBody>
            <a:bodyPr wrap="none">
              <a:spAutoFit/>
            </a:bodyPr>
            <a:lstStyle/>
            <a:p>
              <a:pPr lvl="0" algn="ctr">
                <a:lnSpc>
                  <a:spcPts val="1500"/>
                </a:lnSpc>
                <a:spcBef>
                  <a:spcPts val="300"/>
                </a:spcBef>
                <a:spcAft>
                  <a:spcPts val="0"/>
                </a:spcAft>
              </a:pPr>
              <a:r>
                <a:rPr lang="vi-VN" sz="1600" i="1">
                  <a:solidFill>
                    <a:schemeClr val="accent1">
                      <a:lumMod val="75000"/>
                    </a:schemeClr>
                  </a:solidFill>
                  <a:effectLst/>
                  <a:ea typeface="Calibri" panose="020F0502020204030204" pitchFamily="34" charset="0"/>
                  <a:cs typeface="Times New Roman (Body CS)"/>
                </a:rPr>
                <a:t>Vữa đông cứng nhanh</a:t>
              </a:r>
            </a:p>
          </p:txBody>
        </p:sp>
        <p:pic>
          <p:nvPicPr>
            <p:cNvPr id="4" name="Picture 3">
              <a:extLst>
                <a:ext uri="{FF2B5EF4-FFF2-40B4-BE49-F238E27FC236}">
                  <a16:creationId xmlns:a16="http://schemas.microsoft.com/office/drawing/2014/main" id="{96DFE834-29E1-4190-2917-EBB8F94CB3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2038" y="1417742"/>
              <a:ext cx="1284761" cy="1379122"/>
            </a:xfrm>
            <a:prstGeom prst="rect">
              <a:avLst/>
            </a:prstGeom>
          </p:spPr>
        </p:pic>
      </p:grpSp>
      <p:grpSp>
        <p:nvGrpSpPr>
          <p:cNvPr id="5" name="Group 4">
            <a:extLst>
              <a:ext uri="{FF2B5EF4-FFF2-40B4-BE49-F238E27FC236}">
                <a16:creationId xmlns:a16="http://schemas.microsoft.com/office/drawing/2014/main" id="{602C7EF1-05F3-3517-3143-051863DB5F04}"/>
              </a:ext>
            </a:extLst>
          </p:cNvPr>
          <p:cNvGrpSpPr/>
          <p:nvPr/>
        </p:nvGrpSpPr>
        <p:grpSpPr>
          <a:xfrm>
            <a:off x="1796967" y="1031548"/>
            <a:ext cx="2571726" cy="2571726"/>
            <a:chOff x="183831" y="986047"/>
            <a:chExt cx="2571726" cy="2571726"/>
          </a:xfrm>
        </p:grpSpPr>
        <p:pic>
          <p:nvPicPr>
            <p:cNvPr id="6" name="Picture 5">
              <a:extLst>
                <a:ext uri="{FF2B5EF4-FFF2-40B4-BE49-F238E27FC236}">
                  <a16:creationId xmlns:a16="http://schemas.microsoft.com/office/drawing/2014/main" id="{14F35232-FECB-EBAA-97D1-CAE48C4A74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831" y="986047"/>
              <a:ext cx="2571726" cy="2571726"/>
            </a:xfrm>
            <a:prstGeom prst="rect">
              <a:avLst/>
            </a:prstGeom>
          </p:spPr>
        </p:pic>
        <p:sp>
          <p:nvSpPr>
            <p:cNvPr id="7" name="Rectangle 6">
              <a:extLst>
                <a:ext uri="{FF2B5EF4-FFF2-40B4-BE49-F238E27FC236}">
                  <a16:creationId xmlns:a16="http://schemas.microsoft.com/office/drawing/2014/main" id="{72A8133C-7ED8-BCB5-A8C5-E3DB183445B9}"/>
                </a:ext>
              </a:extLst>
            </p:cNvPr>
            <p:cNvSpPr/>
            <p:nvPr/>
          </p:nvSpPr>
          <p:spPr>
            <a:xfrm>
              <a:off x="273856" y="2858570"/>
              <a:ext cx="2481701" cy="477054"/>
            </a:xfrm>
            <a:prstGeom prst="rect">
              <a:avLst/>
            </a:prstGeom>
          </p:spPr>
          <p:txBody>
            <a:bodyPr wrap="square">
              <a:spAutoFit/>
            </a:bodyPr>
            <a:lstStyle/>
            <a:p>
              <a:pPr lvl="0" algn="ctr">
                <a:lnSpc>
                  <a:spcPts val="1500"/>
                </a:lnSpc>
                <a:spcBef>
                  <a:spcPts val="300"/>
                </a:spcBef>
                <a:spcAft>
                  <a:spcPts val="0"/>
                </a:spcAft>
              </a:pPr>
              <a:r>
                <a:rPr lang="vi-VN" sz="1600" i="1">
                  <a:solidFill>
                    <a:schemeClr val="accent1">
                      <a:lumMod val="75000"/>
                    </a:schemeClr>
                  </a:solidFill>
                  <a:effectLst/>
                  <a:ea typeface="Calibri" panose="020F0502020204030204" pitchFamily="34" charset="0"/>
                  <a:cs typeface="Times New Roman (Body CS)"/>
                </a:rPr>
                <a:t>Keo epoxy 2 thành phần, sử dụng môi trường khô</a:t>
              </a:r>
            </a:p>
          </p:txBody>
        </p:sp>
      </p:grpSp>
      <p:grpSp>
        <p:nvGrpSpPr>
          <p:cNvPr id="8" name="Group 7">
            <a:extLst>
              <a:ext uri="{FF2B5EF4-FFF2-40B4-BE49-F238E27FC236}">
                <a16:creationId xmlns:a16="http://schemas.microsoft.com/office/drawing/2014/main" id="{A2CDAA74-DDE0-8564-6704-DC7343A143BB}"/>
              </a:ext>
            </a:extLst>
          </p:cNvPr>
          <p:cNvGrpSpPr/>
          <p:nvPr/>
        </p:nvGrpSpPr>
        <p:grpSpPr>
          <a:xfrm>
            <a:off x="1780830" y="3445978"/>
            <a:ext cx="2696147" cy="2571725"/>
            <a:chOff x="6794318" y="945997"/>
            <a:chExt cx="2696147" cy="2571725"/>
          </a:xfrm>
        </p:grpSpPr>
        <p:pic>
          <p:nvPicPr>
            <p:cNvPr id="9" name="Picture 8">
              <a:extLst>
                <a:ext uri="{FF2B5EF4-FFF2-40B4-BE49-F238E27FC236}">
                  <a16:creationId xmlns:a16="http://schemas.microsoft.com/office/drawing/2014/main" id="{A670FB96-79A7-4ECB-FBAD-9DDFE88484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4318" y="945997"/>
              <a:ext cx="2571725" cy="2571725"/>
            </a:xfrm>
            <a:prstGeom prst="rect">
              <a:avLst/>
            </a:prstGeom>
          </p:spPr>
        </p:pic>
        <p:sp>
          <p:nvSpPr>
            <p:cNvPr id="10" name="Rectangle 9">
              <a:extLst>
                <a:ext uri="{FF2B5EF4-FFF2-40B4-BE49-F238E27FC236}">
                  <a16:creationId xmlns:a16="http://schemas.microsoft.com/office/drawing/2014/main" id="{A21FADBB-6283-320E-4E3C-70A4399ACAF0}"/>
                </a:ext>
              </a:extLst>
            </p:cNvPr>
            <p:cNvSpPr/>
            <p:nvPr/>
          </p:nvSpPr>
          <p:spPr>
            <a:xfrm>
              <a:off x="6889176" y="3015285"/>
              <a:ext cx="2601289" cy="477054"/>
            </a:xfrm>
            <a:prstGeom prst="rect">
              <a:avLst/>
            </a:prstGeom>
          </p:spPr>
          <p:txBody>
            <a:bodyPr wrap="square">
              <a:spAutoFit/>
            </a:bodyPr>
            <a:lstStyle/>
            <a:p>
              <a:pPr lvl="0">
                <a:lnSpc>
                  <a:spcPts val="1500"/>
                </a:lnSpc>
                <a:spcBef>
                  <a:spcPts val="300"/>
                </a:spcBef>
                <a:spcAft>
                  <a:spcPts val="0"/>
                </a:spcAft>
              </a:pPr>
              <a:r>
                <a:rPr lang="vi-VN" sz="1600" i="1">
                  <a:solidFill>
                    <a:schemeClr val="accent1">
                      <a:lumMod val="75000"/>
                    </a:schemeClr>
                  </a:solidFill>
                  <a:effectLst/>
                  <a:ea typeface="Calibri" panose="020F0502020204030204" pitchFamily="34" charset="0"/>
                  <a:cs typeface="Times New Roman (Body CS)"/>
                </a:rPr>
                <a:t>Vữa epoxy 2 thành phần, sử dụng môi trường khô</a:t>
              </a:r>
            </a:p>
          </p:txBody>
        </p:sp>
      </p:grpSp>
      <p:grpSp>
        <p:nvGrpSpPr>
          <p:cNvPr id="12" name="Group 11">
            <a:extLst>
              <a:ext uri="{FF2B5EF4-FFF2-40B4-BE49-F238E27FC236}">
                <a16:creationId xmlns:a16="http://schemas.microsoft.com/office/drawing/2014/main" id="{8B1A61EE-AF0C-8F67-E1AD-516166006C9C}"/>
              </a:ext>
            </a:extLst>
          </p:cNvPr>
          <p:cNvGrpSpPr/>
          <p:nvPr/>
        </p:nvGrpSpPr>
        <p:grpSpPr>
          <a:xfrm>
            <a:off x="7522198" y="3642326"/>
            <a:ext cx="2894371" cy="2640402"/>
            <a:chOff x="103196" y="3463386"/>
            <a:chExt cx="2894371" cy="2813736"/>
          </a:xfrm>
        </p:grpSpPr>
        <p:pic>
          <p:nvPicPr>
            <p:cNvPr id="13" name="Picture 12">
              <a:extLst>
                <a:ext uri="{FF2B5EF4-FFF2-40B4-BE49-F238E27FC236}">
                  <a16:creationId xmlns:a16="http://schemas.microsoft.com/office/drawing/2014/main" id="{68C3540D-9025-97A9-4CE6-F994BEBD10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831" y="3463386"/>
              <a:ext cx="2813736" cy="2813736"/>
            </a:xfrm>
            <a:prstGeom prst="rect">
              <a:avLst/>
            </a:prstGeom>
          </p:spPr>
        </p:pic>
        <p:sp>
          <p:nvSpPr>
            <p:cNvPr id="14" name="Rectangle 13">
              <a:extLst>
                <a:ext uri="{FF2B5EF4-FFF2-40B4-BE49-F238E27FC236}">
                  <a16:creationId xmlns:a16="http://schemas.microsoft.com/office/drawing/2014/main" id="{D4D08190-52A0-CC08-44B5-1F29FB621B14}"/>
                </a:ext>
              </a:extLst>
            </p:cNvPr>
            <p:cNvSpPr/>
            <p:nvPr/>
          </p:nvSpPr>
          <p:spPr>
            <a:xfrm>
              <a:off x="103196" y="5522294"/>
              <a:ext cx="2894371" cy="477054"/>
            </a:xfrm>
            <a:prstGeom prst="rect">
              <a:avLst/>
            </a:prstGeom>
          </p:spPr>
          <p:txBody>
            <a:bodyPr wrap="square">
              <a:spAutoFit/>
            </a:bodyPr>
            <a:lstStyle/>
            <a:p>
              <a:pPr lvl="0" algn="ctr">
                <a:lnSpc>
                  <a:spcPts val="1500"/>
                </a:lnSpc>
                <a:spcBef>
                  <a:spcPts val="300"/>
                </a:spcBef>
                <a:spcAft>
                  <a:spcPts val="0"/>
                </a:spcAft>
              </a:pPr>
              <a:r>
                <a:rPr lang="vi-VN" sz="1600" i="1">
                  <a:solidFill>
                    <a:schemeClr val="accent1">
                      <a:lumMod val="75000"/>
                    </a:schemeClr>
                  </a:solidFill>
                  <a:effectLst/>
                  <a:ea typeface="Calibri" panose="020F0502020204030204" pitchFamily="34" charset="0"/>
                  <a:cs typeface="Times New Roman (Body CS)"/>
                </a:rPr>
                <a:t>Vữa epoxy 2 thành phần, sử dụng môi trường ẩm ướt</a:t>
              </a:r>
            </a:p>
          </p:txBody>
        </p:sp>
      </p:grpSp>
      <p:grpSp>
        <p:nvGrpSpPr>
          <p:cNvPr id="15" name="Group 14">
            <a:extLst>
              <a:ext uri="{FF2B5EF4-FFF2-40B4-BE49-F238E27FC236}">
                <a16:creationId xmlns:a16="http://schemas.microsoft.com/office/drawing/2014/main" id="{F8CAC9ED-B43C-7620-95D4-9967C92AA5AA}"/>
              </a:ext>
            </a:extLst>
          </p:cNvPr>
          <p:cNvGrpSpPr/>
          <p:nvPr/>
        </p:nvGrpSpPr>
        <p:grpSpPr>
          <a:xfrm>
            <a:off x="7485610" y="841124"/>
            <a:ext cx="3175000" cy="3175000"/>
            <a:chOff x="4594305" y="2657228"/>
            <a:chExt cx="3175000" cy="3175000"/>
          </a:xfrm>
        </p:grpSpPr>
        <p:pic>
          <p:nvPicPr>
            <p:cNvPr id="16" name="Picture 15">
              <a:extLst>
                <a:ext uri="{FF2B5EF4-FFF2-40B4-BE49-F238E27FC236}">
                  <a16:creationId xmlns:a16="http://schemas.microsoft.com/office/drawing/2014/main" id="{4BF8AE0B-4D0F-4734-CCC3-1D36B75483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94305" y="2657228"/>
              <a:ext cx="3175000" cy="3175000"/>
            </a:xfrm>
            <a:prstGeom prst="rect">
              <a:avLst/>
            </a:prstGeom>
          </p:spPr>
        </p:pic>
        <p:sp>
          <p:nvSpPr>
            <p:cNvPr id="17" name="Rectangle 16">
              <a:extLst>
                <a:ext uri="{FF2B5EF4-FFF2-40B4-BE49-F238E27FC236}">
                  <a16:creationId xmlns:a16="http://schemas.microsoft.com/office/drawing/2014/main" id="{54C7A62B-4DB1-7281-555E-956783205639}"/>
                </a:ext>
              </a:extLst>
            </p:cNvPr>
            <p:cNvSpPr/>
            <p:nvPr/>
          </p:nvSpPr>
          <p:spPr>
            <a:xfrm>
              <a:off x="4774417" y="4933179"/>
              <a:ext cx="2750847" cy="477054"/>
            </a:xfrm>
            <a:prstGeom prst="rect">
              <a:avLst/>
            </a:prstGeom>
          </p:spPr>
          <p:txBody>
            <a:bodyPr wrap="square">
              <a:spAutoFit/>
            </a:bodyPr>
            <a:lstStyle/>
            <a:p>
              <a:pPr lvl="0" algn="ctr">
                <a:lnSpc>
                  <a:spcPts val="1500"/>
                </a:lnSpc>
                <a:spcBef>
                  <a:spcPts val="300"/>
                </a:spcBef>
                <a:spcAft>
                  <a:spcPts val="0"/>
                </a:spcAft>
              </a:pPr>
              <a:r>
                <a:rPr lang="vi-VN" sz="1600" i="1">
                  <a:solidFill>
                    <a:schemeClr val="accent1">
                      <a:lumMod val="75000"/>
                    </a:schemeClr>
                  </a:solidFill>
                  <a:effectLst/>
                  <a:ea typeface="Calibri" panose="020F0502020204030204" pitchFamily="34" charset="0"/>
                  <a:cs typeface="Times New Roman (Body CS)"/>
                </a:rPr>
                <a:t>Keo epoxy 2 thành phần, sử dụng môi trường ẩm ướt</a:t>
              </a:r>
            </a:p>
          </p:txBody>
        </p:sp>
      </p:grpSp>
    </p:spTree>
    <p:extLst>
      <p:ext uri="{BB962C8B-B14F-4D97-AF65-F5344CB8AC3E}">
        <p14:creationId xmlns:p14="http://schemas.microsoft.com/office/powerpoint/2010/main" val="3272520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p:txBody>
          <a:bodyPr/>
          <a:lstStyle/>
          <a:p>
            <a:fld id="{0D73C79B-82CF-47D8-A911-EA90D1133969}" type="slidenum">
              <a:rPr lang="en-US" smtClean="0"/>
              <a:t>13</a:t>
            </a:fld>
            <a:endParaRPr lang="en-US"/>
          </a:p>
        </p:txBody>
      </p:sp>
      <p:pic>
        <p:nvPicPr>
          <p:cNvPr id="5" name="Picture 4">
            <a:extLst>
              <a:ext uri="{FF2B5EF4-FFF2-40B4-BE49-F238E27FC236}">
                <a16:creationId xmlns:a16="http://schemas.microsoft.com/office/drawing/2014/main" id="{7BC48982-2562-01BE-E74E-B5C4BC3D78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153" y="1732209"/>
            <a:ext cx="9906000" cy="4454425"/>
          </a:xfrm>
          <a:prstGeom prst="rect">
            <a:avLst/>
          </a:prstGeom>
        </p:spPr>
      </p:pic>
      <p:sp>
        <p:nvSpPr>
          <p:cNvPr id="6" name="TextBox 5">
            <a:extLst>
              <a:ext uri="{FF2B5EF4-FFF2-40B4-BE49-F238E27FC236}">
                <a16:creationId xmlns:a16="http://schemas.microsoft.com/office/drawing/2014/main" id="{8D2135C9-6B38-ECCC-1128-AAB84C9AAFB4}"/>
              </a:ext>
            </a:extLst>
          </p:cNvPr>
          <p:cNvSpPr txBox="1"/>
          <p:nvPr/>
        </p:nvSpPr>
        <p:spPr>
          <a:xfrm>
            <a:off x="2633839" y="1056464"/>
            <a:ext cx="6113405" cy="461665"/>
          </a:xfrm>
          <a:prstGeom prst="rect">
            <a:avLst/>
          </a:prstGeom>
          <a:noFill/>
        </p:spPr>
        <p:txBody>
          <a:bodyPr wrap="none" rtlCol="0">
            <a:spAutoFit/>
          </a:bodyPr>
          <a:lstStyle/>
          <a:p>
            <a:r>
              <a:rPr lang="en-US" sz="2400" b="1">
                <a:solidFill>
                  <a:schemeClr val="accent1">
                    <a:lumMod val="75000"/>
                  </a:schemeClr>
                </a:solidFill>
                <a:latin typeface="Arial" panose="020B0604020202020204" pitchFamily="34" charset="0"/>
                <a:cs typeface="Arial" panose="020B0604020202020204" pitchFamily="34" charset="0"/>
              </a:rPr>
              <a:t>KEO EPOXY DÙNG CHO KHE NỨT ƯỚT</a:t>
            </a:r>
          </a:p>
        </p:txBody>
      </p:sp>
    </p:spTree>
    <p:extLst>
      <p:ext uri="{BB962C8B-B14F-4D97-AF65-F5344CB8AC3E}">
        <p14:creationId xmlns:p14="http://schemas.microsoft.com/office/powerpoint/2010/main" val="867503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60E24-149B-C349-8EBD-F23C6E241212}"/>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C4E90E0C-B46C-C75B-A644-A9B15C1B9857}"/>
              </a:ext>
            </a:extLst>
          </p:cNvPr>
          <p:cNvSpPr>
            <a:spLocks noGrp="1"/>
          </p:cNvSpPr>
          <p:nvPr>
            <p:ph type="sldNum" sz="quarter" idx="12"/>
          </p:nvPr>
        </p:nvSpPr>
        <p:spPr/>
        <p:txBody>
          <a:bodyPr/>
          <a:lstStyle/>
          <a:p>
            <a:fld id="{0D73C79B-82CF-47D8-A911-EA90D1133969}" type="slidenum">
              <a:rPr lang="en-US" smtClean="0"/>
              <a:t>14</a:t>
            </a:fld>
            <a:endParaRPr lang="en-US"/>
          </a:p>
        </p:txBody>
      </p:sp>
      <p:pic>
        <p:nvPicPr>
          <p:cNvPr id="2" name="Picture 1">
            <a:extLst>
              <a:ext uri="{FF2B5EF4-FFF2-40B4-BE49-F238E27FC236}">
                <a16:creationId xmlns:a16="http://schemas.microsoft.com/office/drawing/2014/main" id="{7EF549BE-1D41-4396-A082-0B32DE8AC1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084" y="1732542"/>
            <a:ext cx="9804846" cy="4408939"/>
          </a:xfrm>
          <a:prstGeom prst="rect">
            <a:avLst/>
          </a:prstGeom>
        </p:spPr>
      </p:pic>
      <p:sp>
        <p:nvSpPr>
          <p:cNvPr id="3" name="TextBox 2">
            <a:extLst>
              <a:ext uri="{FF2B5EF4-FFF2-40B4-BE49-F238E27FC236}">
                <a16:creationId xmlns:a16="http://schemas.microsoft.com/office/drawing/2014/main" id="{3EB7711D-685B-E161-E20B-7DEAF1E4F187}"/>
              </a:ext>
            </a:extLst>
          </p:cNvPr>
          <p:cNvSpPr txBox="1"/>
          <p:nvPr/>
        </p:nvSpPr>
        <p:spPr>
          <a:xfrm>
            <a:off x="2864426" y="1040562"/>
            <a:ext cx="5980163" cy="461665"/>
          </a:xfrm>
          <a:prstGeom prst="rect">
            <a:avLst/>
          </a:prstGeom>
          <a:noFill/>
        </p:spPr>
        <p:txBody>
          <a:bodyPr wrap="none" rtlCol="0">
            <a:spAutoFit/>
          </a:bodyPr>
          <a:lstStyle/>
          <a:p>
            <a:r>
              <a:rPr lang="en-US" sz="2400" b="1">
                <a:solidFill>
                  <a:schemeClr val="accent1">
                    <a:lumMod val="75000"/>
                  </a:schemeClr>
                </a:solidFill>
                <a:latin typeface="Arial" panose="020B0604020202020204" pitchFamily="34" charset="0"/>
                <a:cs typeface="Arial" panose="020B0604020202020204" pitchFamily="34" charset="0"/>
              </a:rPr>
              <a:t>VỮA EPOXY DÙNG CHO VẾT NỨT ƯỚT</a:t>
            </a:r>
          </a:p>
        </p:txBody>
      </p:sp>
    </p:spTree>
    <p:extLst>
      <p:ext uri="{BB962C8B-B14F-4D97-AF65-F5344CB8AC3E}">
        <p14:creationId xmlns:p14="http://schemas.microsoft.com/office/powerpoint/2010/main" val="1899446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BD2688-A793-498E-8C8A-AAD51B96FC23}"/>
              </a:ext>
            </a:extLst>
          </p:cNvPr>
          <p:cNvSpPr txBox="1"/>
          <p:nvPr/>
        </p:nvSpPr>
        <p:spPr>
          <a:xfrm>
            <a:off x="4157809" y="2520777"/>
            <a:ext cx="3876382" cy="1107996"/>
          </a:xfrm>
          <a:prstGeom prst="rect">
            <a:avLst/>
          </a:prstGeom>
          <a:noFill/>
        </p:spPr>
        <p:txBody>
          <a:bodyPr wrap="none" rtlCol="0">
            <a:spAutoFit/>
          </a:bodyPr>
          <a:lstStyle/>
          <a:p>
            <a:r>
              <a:rPr lang="en-US" sz="6600" dirty="0">
                <a:solidFill>
                  <a:schemeClr val="accent1">
                    <a:lumMod val="75000"/>
                  </a:schemeClr>
                </a:solidFill>
                <a:latin typeface="Bahnschrift Light SemiCondensed" panose="020B0502040204020203" pitchFamily="34" charset="0"/>
              </a:rPr>
              <a:t>THANK YOU</a:t>
            </a:r>
          </a:p>
        </p:txBody>
      </p:sp>
      <p:pic>
        <p:nvPicPr>
          <p:cNvPr id="2" name="Picture 1">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a:xfrm>
            <a:off x="10133900" y="6098796"/>
            <a:ext cx="1711355" cy="360727"/>
          </a:xfrm>
        </p:spPr>
        <p:txBody>
          <a:bodyPr/>
          <a:lstStyle/>
          <a:p>
            <a:fld id="{0D73C79B-82CF-47D8-A911-EA90D1133969}" type="slidenum">
              <a:rPr lang="en-US" smtClean="0"/>
              <a:t>15</a:t>
            </a:fld>
            <a:endParaRPr lang="en-US" dirty="0"/>
          </a:p>
        </p:txBody>
      </p:sp>
    </p:spTree>
    <p:extLst>
      <p:ext uri="{BB962C8B-B14F-4D97-AF65-F5344CB8AC3E}">
        <p14:creationId xmlns:p14="http://schemas.microsoft.com/office/powerpoint/2010/main" val="28717960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26259</TotalTime>
  <Words>650</Words>
  <Application>Microsoft Office PowerPoint</Application>
  <PresentationFormat>Widescreen</PresentationFormat>
  <Paragraphs>100</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Bahnschrift Light SemiCondensed</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Thanh Tung Tung</dc:creator>
  <cp:lastModifiedBy>Kevin Trieu</cp:lastModifiedBy>
  <cp:revision>341</cp:revision>
  <dcterms:created xsi:type="dcterms:W3CDTF">2021-08-01T13:55:13Z</dcterms:created>
  <dcterms:modified xsi:type="dcterms:W3CDTF">2025-07-25T07:57:10Z</dcterms:modified>
</cp:coreProperties>
</file>